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sldIdLst>
    <p:sldId id="388"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82"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7" r:id="rId52"/>
    <p:sldId id="308" r:id="rId53"/>
    <p:sldId id="305" r:id="rId54"/>
    <p:sldId id="257"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86"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87"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83" r:id="rId108"/>
    <p:sldId id="384" r:id="rId109"/>
    <p:sldId id="385" r:id="rId1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FFFF00"/>
    <a:srgbClr val="0033CC"/>
    <a:srgbClr val="DDDDDD"/>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9" autoAdjust="0"/>
    <p:restoredTop sz="94708" autoAdjust="0"/>
  </p:normalViewPr>
  <p:slideViewPr>
    <p:cSldViewPr>
      <p:cViewPr varScale="1">
        <p:scale>
          <a:sx n="114" d="100"/>
          <a:sy n="114" d="100"/>
        </p:scale>
        <p:origin x="34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A572A6-9853-A049-931E-EEEEC363B277}" type="datetimeFigureOut">
              <a:rPr lang="en-US" smtClean="0"/>
              <a:t>10/6/19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67560-2FF1-444A-8CD2-F1EDFAC7BA31}" type="slidenum">
              <a:rPr lang="en-US" smtClean="0"/>
              <a:t>‹#›</a:t>
            </a:fld>
            <a:endParaRPr lang="en-US"/>
          </a:p>
        </p:txBody>
      </p:sp>
    </p:spTree>
    <p:extLst>
      <p:ext uri="{BB962C8B-B14F-4D97-AF65-F5344CB8AC3E}">
        <p14:creationId xmlns:p14="http://schemas.microsoft.com/office/powerpoint/2010/main" val="3918930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467560-2FF1-444A-8CD2-F1EDFAC7BA31}" type="slidenum">
              <a:rPr lang="en-US" smtClean="0"/>
              <a:t>4</a:t>
            </a:fld>
            <a:endParaRPr lang="en-US"/>
          </a:p>
        </p:txBody>
      </p:sp>
    </p:spTree>
    <p:extLst>
      <p:ext uri="{BB962C8B-B14F-4D97-AF65-F5344CB8AC3E}">
        <p14:creationId xmlns:p14="http://schemas.microsoft.com/office/powerpoint/2010/main" val="838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67560-2FF1-444A-8CD2-F1EDFAC7BA31}" type="slidenum">
              <a:rPr lang="en-US" smtClean="0"/>
              <a:t>30</a:t>
            </a:fld>
            <a:endParaRPr lang="en-US"/>
          </a:p>
        </p:txBody>
      </p:sp>
    </p:spTree>
    <p:extLst>
      <p:ext uri="{BB962C8B-B14F-4D97-AF65-F5344CB8AC3E}">
        <p14:creationId xmlns:p14="http://schemas.microsoft.com/office/powerpoint/2010/main" val="93224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467560-2FF1-444A-8CD2-F1EDFAC7BA31}" type="slidenum">
              <a:rPr lang="en-US" smtClean="0"/>
              <a:t>54</a:t>
            </a:fld>
            <a:endParaRPr lang="en-US"/>
          </a:p>
        </p:txBody>
      </p:sp>
    </p:spTree>
    <p:extLst>
      <p:ext uri="{BB962C8B-B14F-4D97-AF65-F5344CB8AC3E}">
        <p14:creationId xmlns:p14="http://schemas.microsoft.com/office/powerpoint/2010/main" val="163652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192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06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51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05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4489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68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27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1738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7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marL="0" indent="0">
              <a:buFont typeface="Arial" pitchFamily="34" charset="0"/>
              <a:buNone/>
              <a:defRPr sz="3200" baseline="0"/>
            </a:lvl1pPr>
            <a:lvl2pPr>
              <a:buNone/>
              <a:defRPr sz="2800"/>
            </a:lvl2pPr>
            <a:lvl3pPr>
              <a:buNone/>
              <a:defRPr sz="2400"/>
            </a:lvl3pPr>
            <a:lvl4pPr>
              <a:buNone/>
              <a:defRPr sz="2000"/>
            </a:lvl4pPr>
            <a:lvl5pPr>
              <a:buNone/>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2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521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p:nvSpPr>
        <p:spPr bwMode="auto">
          <a:xfrm>
            <a:off x="0" y="0"/>
            <a:ext cx="4692650" cy="274638"/>
          </a:xfrm>
          <a:prstGeom prst="rect">
            <a:avLst/>
          </a:prstGeom>
          <a:noFill/>
          <a:ln>
            <a:noFill/>
          </a:ln>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en-US" sz="1200" b="1">
                <a:solidFill>
                  <a:schemeClr val="bg1"/>
                </a:solidFill>
                <a:latin typeface="Arial" charset="0"/>
                <a:cs typeface="+mn-cs"/>
              </a:rPr>
              <a:t>© Mark E. Damon - All Rights Reserved</a:t>
            </a:r>
            <a:endParaRPr lang="en-US" b="1">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slide" Target="slide10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Created%20Games\Complete%20Program\Jeopardy\finaljeo.wav" TargetMode="External"/><Relationship Id="rId1" Type="http://schemas.microsoft.com/office/2007/relationships/media" Target="file:///C:\Created%20Games\Complete%20Program\Jeopardy\finaljeo.wav" TargetMode="Externa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slide" Target="slide36.xml"/><Relationship Id="rId18" Type="http://schemas.openxmlformats.org/officeDocument/2006/relationships/slide" Target="slide38.xml"/><Relationship Id="rId26" Type="http://schemas.openxmlformats.org/officeDocument/2006/relationships/slide" Target="slide50.xml"/><Relationship Id="rId3" Type="http://schemas.openxmlformats.org/officeDocument/2006/relationships/slide" Target="slide21.xml"/><Relationship Id="rId21" Type="http://schemas.openxmlformats.org/officeDocument/2006/relationships/slide" Target="slide19.xml"/><Relationship Id="rId34" Type="http://schemas.openxmlformats.org/officeDocument/2006/relationships/slide" Target="slide107.xml"/><Relationship Id="rId7" Type="http://schemas.openxmlformats.org/officeDocument/2006/relationships/slide" Target="slide24.xml"/><Relationship Id="rId12" Type="http://schemas.openxmlformats.org/officeDocument/2006/relationships/slide" Target="slide26.xml"/><Relationship Id="rId17" Type="http://schemas.openxmlformats.org/officeDocument/2006/relationships/slide" Target="slide28.xml"/><Relationship Id="rId25" Type="http://schemas.openxmlformats.org/officeDocument/2006/relationships/slide" Target="slide53.xml"/><Relationship Id="rId33" Type="http://schemas.openxmlformats.org/officeDocument/2006/relationships/slide" Target="slide54.xml"/><Relationship Id="rId2" Type="http://schemas.openxmlformats.org/officeDocument/2006/relationships/slide" Target="slide2.xml"/><Relationship Id="rId16" Type="http://schemas.openxmlformats.org/officeDocument/2006/relationships/slide" Target="slide17.xml"/><Relationship Id="rId20" Type="http://schemas.openxmlformats.org/officeDocument/2006/relationships/slide" Target="slide9.xml"/><Relationship Id="rId29"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slide" Target="slide15.xml"/><Relationship Id="rId24" Type="http://schemas.openxmlformats.org/officeDocument/2006/relationships/slide" Target="slide40.xml"/><Relationship Id="rId32" Type="http://schemas.openxmlformats.org/officeDocument/2006/relationships/slide" Target="slide52.xml"/><Relationship Id="rId5" Type="http://schemas.openxmlformats.org/officeDocument/2006/relationships/audio" Target="../media/audio1.bin"/><Relationship Id="rId15" Type="http://schemas.openxmlformats.org/officeDocument/2006/relationships/slide" Target="slide7.xml"/><Relationship Id="rId23" Type="http://schemas.openxmlformats.org/officeDocument/2006/relationships/slide" Target="slide30.xml"/><Relationship Id="rId28" Type="http://schemas.openxmlformats.org/officeDocument/2006/relationships/slide" Target="slide22.xml"/><Relationship Id="rId10" Type="http://schemas.openxmlformats.org/officeDocument/2006/relationships/slide" Target="slide5.xml"/><Relationship Id="rId19" Type="http://schemas.openxmlformats.org/officeDocument/2006/relationships/slide" Target="slide48.xml"/><Relationship Id="rId31" Type="http://schemas.openxmlformats.org/officeDocument/2006/relationships/slide" Target="slide51.xml"/><Relationship Id="rId4" Type="http://schemas.openxmlformats.org/officeDocument/2006/relationships/slide" Target="slide3.xml"/><Relationship Id="rId9" Type="http://schemas.openxmlformats.org/officeDocument/2006/relationships/slide" Target="slide44.xml"/><Relationship Id="rId14" Type="http://schemas.openxmlformats.org/officeDocument/2006/relationships/slide" Target="slide46.xml"/><Relationship Id="rId22" Type="http://schemas.openxmlformats.org/officeDocument/2006/relationships/slide" Target="slide31.xml"/><Relationship Id="rId27" Type="http://schemas.openxmlformats.org/officeDocument/2006/relationships/slide" Target="slide11.xml"/><Relationship Id="rId30" Type="http://schemas.openxmlformats.org/officeDocument/2006/relationships/slide" Target="slide42.xml"/><Relationship Id="rId8" Type="http://schemas.openxmlformats.org/officeDocument/2006/relationships/slide" Target="slide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hurchofjesuschrist.org/study/scriptures/nt/john/16?lang=eng#note33a" TargetMode="External"/><Relationship Id="rId7" Type="http://schemas.openxmlformats.org/officeDocument/2006/relationships/hyperlink" Target="https://www.churchofjesuschrist.org/study/scriptures/nt/john/16?lang=eng#note33e" TargetMode="Externa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s://www.churchofjesuschrist.org/study/scriptures/nt/john/16?lang=eng#note33d" TargetMode="External"/><Relationship Id="rId5" Type="http://schemas.openxmlformats.org/officeDocument/2006/relationships/hyperlink" Target="https://www.churchofjesuschrist.org/study/scriptures/nt/john/16?lang=eng#note33c" TargetMode="External"/><Relationship Id="rId4" Type="http://schemas.openxmlformats.org/officeDocument/2006/relationships/hyperlink" Target="https://www.churchofjesuschrist.org/study/scriptures/nt/john/16?lang=eng#note33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slide" Target="slide86.xml"/><Relationship Id="rId13" Type="http://schemas.openxmlformats.org/officeDocument/2006/relationships/slide" Target="slide88.xml"/><Relationship Id="rId18" Type="http://schemas.openxmlformats.org/officeDocument/2006/relationships/slide" Target="slide90.xml"/><Relationship Id="rId26" Type="http://schemas.openxmlformats.org/officeDocument/2006/relationships/slide" Target="slide63.xml"/><Relationship Id="rId3" Type="http://schemas.openxmlformats.org/officeDocument/2006/relationships/slide" Target="slide54.xml"/><Relationship Id="rId21" Type="http://schemas.openxmlformats.org/officeDocument/2006/relationships/slide" Target="slide61.xml"/><Relationship Id="rId7" Type="http://schemas.openxmlformats.org/officeDocument/2006/relationships/slide" Target="slide76.xml"/><Relationship Id="rId12" Type="http://schemas.openxmlformats.org/officeDocument/2006/relationships/slide" Target="slide78.xml"/><Relationship Id="rId17" Type="http://schemas.openxmlformats.org/officeDocument/2006/relationships/slide" Target="slide80.xml"/><Relationship Id="rId25" Type="http://schemas.openxmlformats.org/officeDocument/2006/relationships/slide" Target="slide103.xml"/><Relationship Id="rId2" Type="http://schemas.openxmlformats.org/officeDocument/2006/relationships/notesSlide" Target="../notesSlides/notesSlide3.xml"/><Relationship Id="rId16" Type="http://schemas.openxmlformats.org/officeDocument/2006/relationships/slide" Target="slide70.xml"/><Relationship Id="rId20" Type="http://schemas.openxmlformats.org/officeDocument/2006/relationships/slide" Target="slide101.xml"/><Relationship Id="rId29" Type="http://schemas.openxmlformats.org/officeDocument/2006/relationships/slide" Target="slide95.xml"/><Relationship Id="rId1" Type="http://schemas.openxmlformats.org/officeDocument/2006/relationships/slideLayout" Target="../slideLayouts/slideLayout7.xml"/><Relationship Id="rId6" Type="http://schemas.openxmlformats.org/officeDocument/2006/relationships/slide" Target="slide65.xml"/><Relationship Id="rId11" Type="http://schemas.openxmlformats.org/officeDocument/2006/relationships/slide" Target="slide67.xml"/><Relationship Id="rId24" Type="http://schemas.openxmlformats.org/officeDocument/2006/relationships/slide" Target="slide93.xml"/><Relationship Id="rId32" Type="http://schemas.openxmlformats.org/officeDocument/2006/relationships/slide" Target="slide107.xml"/><Relationship Id="rId5" Type="http://schemas.openxmlformats.org/officeDocument/2006/relationships/audio" Target="../media/audio1.bin"/><Relationship Id="rId15" Type="http://schemas.openxmlformats.org/officeDocument/2006/relationships/slide" Target="slide59.xml"/><Relationship Id="rId23" Type="http://schemas.openxmlformats.org/officeDocument/2006/relationships/slide" Target="slide82.xml"/><Relationship Id="rId28" Type="http://schemas.openxmlformats.org/officeDocument/2006/relationships/slide" Target="slide84.xml"/><Relationship Id="rId10" Type="http://schemas.openxmlformats.org/officeDocument/2006/relationships/slide" Target="slide57.xml"/><Relationship Id="rId19" Type="http://schemas.openxmlformats.org/officeDocument/2006/relationships/slide" Target="slide91.xml"/><Relationship Id="rId31" Type="http://schemas.openxmlformats.org/officeDocument/2006/relationships/slide" Target="slide2.xml"/><Relationship Id="rId4" Type="http://schemas.openxmlformats.org/officeDocument/2006/relationships/slide" Target="slide55.xml"/><Relationship Id="rId9" Type="http://schemas.openxmlformats.org/officeDocument/2006/relationships/slide" Target="slide97.xml"/><Relationship Id="rId14" Type="http://schemas.openxmlformats.org/officeDocument/2006/relationships/slide" Target="slide99.xml"/><Relationship Id="rId22" Type="http://schemas.openxmlformats.org/officeDocument/2006/relationships/slide" Target="slide72.xml"/><Relationship Id="rId27" Type="http://schemas.openxmlformats.org/officeDocument/2006/relationships/slide" Target="slide74.xml"/><Relationship Id="rId30" Type="http://schemas.openxmlformats.org/officeDocument/2006/relationships/slide" Target="slide10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slide" Target="slide5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ctober 2019 General Conference Jeopar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096622" cy="6858000"/>
          </a:xfrm>
          <a:prstGeom prst="rect">
            <a:avLst/>
          </a:prstGeom>
        </p:spPr>
      </p:pic>
    </p:spTree>
    <p:extLst>
      <p:ext uri="{BB962C8B-B14F-4D97-AF65-F5344CB8AC3E}">
        <p14:creationId xmlns:p14="http://schemas.microsoft.com/office/powerpoint/2010/main" val="79119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2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2782171" y="1371600"/>
            <a:ext cx="2993127" cy="646331"/>
          </a:xfrm>
          <a:prstGeom prst="rect">
            <a:avLst/>
          </a:prstGeom>
        </p:spPr>
        <p:txBody>
          <a:bodyPr wrap="none">
            <a:spAutoFit/>
          </a:bodyPr>
          <a:lstStyle/>
          <a:p>
            <a:pPr algn="ctr"/>
            <a:r>
              <a:rPr lang="en-US" sz="3600" dirty="0">
                <a:solidFill>
                  <a:srgbClr val="FFFFFF"/>
                </a:solidFill>
              </a:rPr>
              <a:t>Spiritual Being</a:t>
            </a:r>
          </a:p>
        </p:txBody>
      </p:sp>
    </p:spTree>
  </p:cSld>
  <p:clrMapOvr>
    <a:masterClrMapping/>
  </p:clrMapOvr>
  <p:transition spd="slow"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57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19200" y="914400"/>
            <a:ext cx="6553200" cy="707886"/>
          </a:xfrm>
          <a:prstGeom prst="rect">
            <a:avLst/>
          </a:prstGeom>
        </p:spPr>
        <p:txBody>
          <a:bodyPr wrap="square">
            <a:spAutoFit/>
          </a:bodyPr>
          <a:lstStyle/>
          <a:p>
            <a:pPr algn="ctr"/>
            <a:r>
              <a:rPr lang="en-US" sz="4000" dirty="0">
                <a:solidFill>
                  <a:srgbClr val="FFFFFF"/>
                </a:solidFill>
              </a:rPr>
              <a:t>Young Men presidencies</a:t>
            </a:r>
          </a:p>
        </p:txBody>
      </p:sp>
    </p:spTree>
  </p:cSld>
  <p:clrMapOvr>
    <a:masterClrMapping/>
  </p:clrMapOvr>
  <p:transition spd="slow"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67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838200" y="1295400"/>
            <a:ext cx="7467600" cy="1323439"/>
          </a:xfrm>
          <a:prstGeom prst="rect">
            <a:avLst/>
          </a:prstGeom>
        </p:spPr>
        <p:txBody>
          <a:bodyPr wrap="square">
            <a:spAutoFit/>
          </a:bodyPr>
          <a:lstStyle/>
          <a:p>
            <a:pPr algn="ctr"/>
            <a:r>
              <a:rPr lang="en-US" sz="4000" dirty="0">
                <a:solidFill>
                  <a:schemeClr val="bg1"/>
                </a:solidFill>
              </a:rPr>
              <a:t>Which session of General Conference was not held this time?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77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447800" y="1600200"/>
            <a:ext cx="6096000" cy="707886"/>
          </a:xfrm>
          <a:prstGeom prst="rect">
            <a:avLst/>
          </a:prstGeom>
        </p:spPr>
        <p:txBody>
          <a:bodyPr wrap="square">
            <a:spAutoFit/>
          </a:bodyPr>
          <a:lstStyle/>
          <a:p>
            <a:pPr algn="ctr"/>
            <a:r>
              <a:rPr lang="en-US" sz="4000" dirty="0">
                <a:solidFill>
                  <a:srgbClr val="FFFFFF"/>
                </a:solidFill>
              </a:rPr>
              <a:t>General Priesthood Session</a:t>
            </a:r>
          </a:p>
        </p:txBody>
      </p:sp>
    </p:spTree>
  </p:cSld>
  <p:clrMapOvr>
    <a:masterClrMapping/>
  </p:clrMapOvr>
  <p:transition spd="slow" advClick="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87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118788" name="Text Box 4"/>
          <p:cNvSpPr txBox="1">
            <a:spLocks noChangeArrowheads="1"/>
          </p:cNvSpPr>
          <p:nvPr/>
        </p:nvSpPr>
        <p:spPr bwMode="auto">
          <a:xfrm>
            <a:off x="304800" y="12192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spcBef>
                <a:spcPct val="50000"/>
              </a:spcBef>
              <a:defRPr/>
            </a:pPr>
            <a:r>
              <a:rPr lang="en-US" sz="4800">
                <a:solidFill>
                  <a:schemeClr val="bg1"/>
                </a:solidFill>
                <a:latin typeface="Times New Roman" pitchFamily="18" charset="0"/>
                <a:ea typeface="+mn-ea"/>
                <a:cs typeface="+mn-cs"/>
              </a:rPr>
              <a:t>    </a:t>
            </a:r>
            <a:endParaRPr lang="en-US" sz="4400">
              <a:solidFill>
                <a:schemeClr val="bg1"/>
              </a:solidFill>
              <a:latin typeface="Courier New" pitchFamily="49" charset="0"/>
              <a:ea typeface="+mn-ea"/>
              <a:cs typeface="+mn-cs"/>
            </a:endParaRPr>
          </a:p>
        </p:txBody>
      </p:sp>
      <p:sp>
        <p:nvSpPr>
          <p:cNvPr id="2" name="Rectangle 1"/>
          <p:cNvSpPr/>
          <p:nvPr/>
        </p:nvSpPr>
        <p:spPr>
          <a:xfrm>
            <a:off x="1295400" y="1143000"/>
            <a:ext cx="6705600" cy="2308324"/>
          </a:xfrm>
          <a:prstGeom prst="rect">
            <a:avLst/>
          </a:prstGeom>
        </p:spPr>
        <p:txBody>
          <a:bodyPr wrap="square">
            <a:spAutoFit/>
          </a:bodyPr>
          <a:lstStyle/>
          <a:p>
            <a:pPr algn="ctr"/>
            <a:r>
              <a:rPr lang="en-US" sz="3600" dirty="0">
                <a:solidFill>
                  <a:schemeClr val="bg1"/>
                </a:solidFill>
              </a:rPr>
              <a:t>How many times did President Russell M. Nelson speak in the four general sessions of Conference?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98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219200" y="762000"/>
            <a:ext cx="6477000" cy="1754326"/>
          </a:xfrm>
          <a:prstGeom prst="rect">
            <a:avLst/>
          </a:prstGeom>
        </p:spPr>
        <p:txBody>
          <a:bodyPr wrap="square">
            <a:spAutoFit/>
          </a:bodyPr>
          <a:lstStyle/>
          <a:p>
            <a:pPr algn="ctr"/>
            <a:r>
              <a:rPr lang="en-US" sz="3600" dirty="0">
                <a:solidFill>
                  <a:schemeClr val="bg1"/>
                </a:solidFill>
              </a:rPr>
              <a:t>3 times </a:t>
            </a:r>
          </a:p>
          <a:p>
            <a:pPr algn="ctr"/>
            <a:r>
              <a:rPr lang="en-US" sz="3600" dirty="0">
                <a:solidFill>
                  <a:schemeClr val="bg1"/>
                </a:solidFill>
              </a:rPr>
              <a:t>(Saturday afternoon, Sunday morning, Sunday afternoon )</a:t>
            </a:r>
          </a:p>
        </p:txBody>
      </p:sp>
    </p:spTree>
  </p:cSld>
  <p:clrMapOvr>
    <a:masterClrMapping/>
  </p:clrMapOvr>
  <p:transition spd="slow" advClick="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08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TextBox 3"/>
          <p:cNvSpPr txBox="1">
            <a:spLocks noChangeArrowheads="1"/>
          </p:cNvSpPr>
          <p:nvPr/>
        </p:nvSpPr>
        <p:spPr bwMode="auto">
          <a:xfrm>
            <a:off x="685800" y="1447800"/>
            <a:ext cx="73914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dirty="0">
                <a:solidFill>
                  <a:schemeClr val="bg1"/>
                </a:solidFill>
              </a:rPr>
              <a:t>President Nelson announced that 2020 will be designated as a “___________” year. Fill in the blank.</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218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21860" name="TextBox 4"/>
          <p:cNvSpPr txBox="1">
            <a:spLocks noChangeArrowheads="1"/>
          </p:cNvSpPr>
          <p:nvPr/>
        </p:nvSpPr>
        <p:spPr bwMode="auto">
          <a:xfrm>
            <a:off x="1143000" y="1066800"/>
            <a:ext cx="6858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a:r>
              <a:rPr lang="en-US" sz="3600" dirty="0">
                <a:solidFill>
                  <a:srgbClr val="FFFFFF"/>
                </a:solidFill>
              </a:rPr>
              <a:t>Bicentennial</a:t>
            </a:r>
          </a:p>
        </p:txBody>
      </p:sp>
    </p:spTree>
  </p:cSld>
  <p:clrMapOvr>
    <a:masterClrMapping/>
  </p:clrMapOvr>
  <p:transition spd="slow"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22" name="WordArt 4"/>
          <p:cNvSpPr>
            <a:spLocks noChangeArrowheads="1" noChangeShapeType="1" noTextEdit="1"/>
          </p:cNvSpPr>
          <p:nvPr/>
        </p:nvSpPr>
        <p:spPr bwMode="auto">
          <a:xfrm>
            <a:off x="2209800" y="223838"/>
            <a:ext cx="4894263" cy="3281362"/>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Final</a:t>
            </a:r>
          </a:p>
          <a:p>
            <a:pPr algn="ctr"/>
            <a:r>
              <a:rPr lang="en-US" sz="3600" kern="10">
                <a:gradFill rotWithShape="1">
                  <a:gsLst>
                    <a:gs pos="0">
                      <a:srgbClr val="FFFF00"/>
                    </a:gs>
                    <a:gs pos="100000">
                      <a:srgbClr val="FF9933"/>
                    </a:gs>
                  </a:gsLst>
                  <a:path path="rect">
                    <a:fillToRect l="50000" t="50000" r="50000" b="50000"/>
                  </a:path>
                </a:gradFill>
                <a:effectLst>
                  <a:outerShdw blurRad="63500" dist="38099" dir="2700000" algn="ctr" rotWithShape="0">
                    <a:srgbClr val="C0C0C0">
                      <a:alpha val="74997"/>
                    </a:srgbClr>
                  </a:outerShdw>
                </a:effectLst>
                <a:latin typeface="Impact"/>
                <a:ea typeface="Impact"/>
                <a:cs typeface="Impact"/>
              </a:rPr>
              <a:t>Jeopardy</a:t>
            </a:r>
          </a:p>
        </p:txBody>
      </p:sp>
      <p:sp>
        <p:nvSpPr>
          <p:cNvPr id="133123" name="AutoShape 9">
            <a:hlinkClick r:id="rId2" action="ppaction://hlinksldjump"/>
          </p:cNvPr>
          <p:cNvSpPr>
            <a:spLocks noChangeArrowheads="1"/>
          </p:cNvSpPr>
          <p:nvPr/>
        </p:nvSpPr>
        <p:spPr bwMode="auto">
          <a:xfrm>
            <a:off x="3962400" y="51054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133124" name="Text Box 10">
            <a:hlinkClick r:id="rId2" action="ppaction://hlinksldjump"/>
          </p:cNvPr>
          <p:cNvSpPr txBox="1">
            <a:spLocks noChangeArrowheads="1"/>
          </p:cNvSpPr>
          <p:nvPr/>
        </p:nvSpPr>
        <p:spPr bwMode="auto">
          <a:xfrm>
            <a:off x="4003675" y="5178425"/>
            <a:ext cx="1143000" cy="82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 Question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pic>
        <p:nvPicPr>
          <p:cNvPr id="185348" name="finaljeo.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7" name="TextBox 3"/>
          <p:cNvSpPr txBox="1">
            <a:spLocks noChangeArrowheads="1"/>
          </p:cNvSpPr>
          <p:nvPr/>
        </p:nvSpPr>
        <p:spPr bwMode="auto">
          <a:xfrm>
            <a:off x="1371600" y="838200"/>
            <a:ext cx="6324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134148" name="TextBox 4"/>
          <p:cNvSpPr txBox="1">
            <a:spLocks noChangeArrowheads="1"/>
          </p:cNvSpPr>
          <p:nvPr/>
        </p:nvSpPr>
        <p:spPr bwMode="auto">
          <a:xfrm>
            <a:off x="838200" y="990600"/>
            <a:ext cx="7391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chemeClr val="bg1"/>
                </a:solidFill>
              </a:rPr>
              <a:t>The year 2020 will be the 200th anniversary of what?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1000"/>
                                  </p:stCondLst>
                                  <p:childTnLst>
                                    <p:cmd type="call" cmd="playFrom(0.0)">
                                      <p:cBhvr>
                                        <p:cTn id="6" dur="1" fill="hold"/>
                                        <p:tgtEl>
                                          <p:spTgt spid="1853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Prev" delay="0">
                      <p:tgtEl>
                        <p:sldTgt/>
                      </p:tgtEl>
                    </p:cond>
                    <p:cond evt="onStopAudio" delay="0">
                      <p:tgtEl>
                        <p:sldTgt/>
                      </p:tgtEl>
                    </p:cond>
                  </p:endCondLst>
                </p:cTn>
                <p:tgtEl>
                  <p:spTgt spid="185348"/>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5171" name="Text Box 3"/>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12">
            <a:hlinkClick r:id="rId2" action="ppaction://hlinksldjump"/>
          </p:cNvPr>
          <p:cNvSpPr>
            <a:spLocks noChangeArrowheads="1"/>
          </p:cNvSpPr>
          <p:nvPr/>
        </p:nvSpPr>
        <p:spPr bwMode="auto">
          <a:xfrm>
            <a:off x="4114800" y="48006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35172" name="TextBox 4"/>
          <p:cNvSpPr txBox="1">
            <a:spLocks noChangeArrowheads="1"/>
          </p:cNvSpPr>
          <p:nvPr/>
        </p:nvSpPr>
        <p:spPr bwMode="auto">
          <a:xfrm>
            <a:off x="457200" y="1066800"/>
            <a:ext cx="82296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200" dirty="0">
                <a:solidFill>
                  <a:srgbClr val="FFFFFF"/>
                </a:solidFill>
              </a:rPr>
              <a:t>The First Vision</a:t>
            </a:r>
          </a:p>
        </p:txBody>
      </p:sp>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13316" name="Text Box 4"/>
          <p:cNvSpPr txBox="1">
            <a:spLocks noChangeArrowheads="1"/>
          </p:cNvSpPr>
          <p:nvPr/>
        </p:nvSpPr>
        <p:spPr bwMode="auto">
          <a:xfrm>
            <a:off x="381000" y="9144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2" name="Rectangle 1"/>
          <p:cNvSpPr/>
          <p:nvPr/>
        </p:nvSpPr>
        <p:spPr>
          <a:xfrm>
            <a:off x="1066800" y="1295400"/>
            <a:ext cx="7086600" cy="2554545"/>
          </a:xfrm>
          <a:prstGeom prst="rect">
            <a:avLst/>
          </a:prstGeom>
        </p:spPr>
        <p:txBody>
          <a:bodyPr wrap="square">
            <a:spAutoFit/>
          </a:bodyPr>
          <a:lstStyle/>
          <a:p>
            <a:pPr algn="ctr"/>
            <a:r>
              <a:rPr lang="en-US" sz="4000" dirty="0">
                <a:solidFill>
                  <a:schemeClr val="bg1"/>
                </a:solidFill>
              </a:rPr>
              <a:t>In speaking of the repentance process, Elder </a:t>
            </a:r>
            <a:r>
              <a:rPr lang="en-US" sz="4000" dirty="0" err="1">
                <a:solidFill>
                  <a:schemeClr val="bg1"/>
                </a:solidFill>
              </a:rPr>
              <a:t>Ulisses</a:t>
            </a:r>
            <a:r>
              <a:rPr lang="en-US" sz="4000" dirty="0">
                <a:solidFill>
                  <a:schemeClr val="bg1"/>
                </a:solidFill>
              </a:rPr>
              <a:t> Soares implored us, “You cannot afford to ____ ______.”</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43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4340" name="TextBox 4"/>
          <p:cNvSpPr txBox="1">
            <a:spLocks noChangeArrowheads="1"/>
          </p:cNvSpPr>
          <p:nvPr/>
        </p:nvSpPr>
        <p:spPr bwMode="auto">
          <a:xfrm>
            <a:off x="609600" y="990600"/>
            <a:ext cx="8077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Stop Trying</a:t>
            </a:r>
          </a:p>
        </p:txBody>
      </p:sp>
    </p:spTree>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153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762000" y="1066800"/>
            <a:ext cx="7467600" cy="4031873"/>
          </a:xfrm>
          <a:prstGeom prst="rect">
            <a:avLst/>
          </a:prstGeom>
        </p:spPr>
        <p:txBody>
          <a:bodyPr wrap="square">
            <a:spAutoFit/>
          </a:bodyPr>
          <a:lstStyle/>
          <a:p>
            <a:pPr algn="ctr"/>
            <a:r>
              <a:rPr lang="en-US" sz="3200" dirty="0">
                <a:solidFill>
                  <a:schemeClr val="bg1"/>
                </a:solidFill>
              </a:rPr>
              <a:t>Elder Dale G. </a:t>
            </a:r>
            <a:r>
              <a:rPr lang="en-US" sz="3200" dirty="0" err="1">
                <a:solidFill>
                  <a:schemeClr val="bg1"/>
                </a:solidFill>
              </a:rPr>
              <a:t>Renlund</a:t>
            </a:r>
            <a:r>
              <a:rPr lang="en-US" sz="3200" dirty="0">
                <a:solidFill>
                  <a:schemeClr val="bg1"/>
                </a:solidFill>
              </a:rPr>
              <a:t> told the story that “More than a century ago, many in Congo worshipped inanimate objects. After their conversion to Christianity, some would intentionally make a pilgrimage to throw these objects into ___________________, where the items became unrecognizable.” Where did they throw their objects?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4800" dirty="0"/>
          </a:p>
        </p:txBody>
      </p:sp>
      <p:sp>
        <p:nvSpPr>
          <p:cNvPr id="16387" name="Text Box 3"/>
          <p:cNvSpPr txBox="1">
            <a:spLocks noChangeArrowheads="1"/>
          </p:cNvSpPr>
          <p:nvPr/>
        </p:nvSpPr>
        <p:spPr bwMode="auto">
          <a:xfrm>
            <a:off x="0" y="0"/>
            <a:ext cx="1828800" cy="58420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32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3200"/>
          </a:p>
        </p:txBody>
      </p:sp>
      <p:sp>
        <p:nvSpPr>
          <p:cNvPr id="16388" name="TextBox 4"/>
          <p:cNvSpPr txBox="1">
            <a:spLocks noChangeArrowheads="1"/>
          </p:cNvSpPr>
          <p:nvPr/>
        </p:nvSpPr>
        <p:spPr bwMode="auto">
          <a:xfrm>
            <a:off x="609600" y="838200"/>
            <a:ext cx="8077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dirty="0">
                <a:solidFill>
                  <a:schemeClr val="bg1"/>
                </a:solidFill>
              </a:rPr>
              <a:t>The churning waters of a </a:t>
            </a:r>
          </a:p>
          <a:p>
            <a:pPr algn="ctr"/>
            <a:r>
              <a:rPr lang="en-US" sz="3600" dirty="0">
                <a:solidFill>
                  <a:schemeClr val="bg1"/>
                </a:solidFill>
              </a:rPr>
              <a:t>massive waterfall.</a:t>
            </a:r>
          </a:p>
        </p:txBody>
      </p:sp>
    </p:spTree>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700" y="-254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74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17412" name="Text Box 4"/>
          <p:cNvSpPr txBox="1">
            <a:spLocks noChangeArrowheads="1"/>
          </p:cNvSpPr>
          <p:nvPr/>
        </p:nvSpPr>
        <p:spPr bwMode="auto">
          <a:xfrm>
            <a:off x="381000" y="1447800"/>
            <a:ext cx="8382000" cy="8302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4800">
                <a:latin typeface="Times New Roman" pitchFamily="18" charset="0"/>
                <a:ea typeface="+mn-ea"/>
                <a:cs typeface="+mn-cs"/>
              </a:rPr>
              <a:t> </a:t>
            </a:r>
            <a:endParaRPr lang="en-US" sz="4800">
              <a:solidFill>
                <a:schemeClr val="bg1"/>
              </a:solidFill>
              <a:latin typeface="Times New Roman" pitchFamily="18" charset="0"/>
              <a:ea typeface="+mn-ea"/>
              <a:cs typeface="+mn-cs"/>
            </a:endParaRPr>
          </a:p>
        </p:txBody>
      </p:sp>
      <p:sp>
        <p:nvSpPr>
          <p:cNvPr id="2" name="Rectangle 1"/>
          <p:cNvSpPr/>
          <p:nvPr/>
        </p:nvSpPr>
        <p:spPr>
          <a:xfrm>
            <a:off x="990600" y="1447800"/>
            <a:ext cx="7010400" cy="3539430"/>
          </a:xfrm>
          <a:prstGeom prst="rect">
            <a:avLst/>
          </a:prstGeom>
        </p:spPr>
        <p:txBody>
          <a:bodyPr wrap="square">
            <a:spAutoFit/>
          </a:bodyPr>
          <a:lstStyle/>
          <a:p>
            <a:pPr algn="ctr"/>
            <a:r>
              <a:rPr lang="en-US" sz="3200" dirty="0">
                <a:solidFill>
                  <a:schemeClr val="bg1"/>
                </a:solidFill>
              </a:rPr>
              <a:t>Elder David A. Bednar and his wife, Susan, watched for hours how a pair of cheetahs stalked a large group of </a:t>
            </a:r>
            <a:r>
              <a:rPr lang="en-US" sz="3200" dirty="0" err="1">
                <a:solidFill>
                  <a:schemeClr val="bg1"/>
                </a:solidFill>
              </a:rPr>
              <a:t>topis</a:t>
            </a:r>
            <a:r>
              <a:rPr lang="en-US" sz="3200" dirty="0">
                <a:solidFill>
                  <a:schemeClr val="bg1"/>
                </a:solidFill>
              </a:rPr>
              <a:t> on African grasslands. This led to discussing what was observed and identifying valuable lessons. Elder Bednar named three of those lessons. Name one.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228600" y="1219200"/>
            <a:ext cx="8686800" cy="2862322"/>
          </a:xfrm>
          <a:prstGeom prst="rect">
            <a:avLst/>
          </a:prstGeom>
          <a:noFill/>
        </p:spPr>
        <p:txBody>
          <a:bodyPr wrap="square" rtlCol="0">
            <a:spAutoFit/>
          </a:bodyPr>
          <a:lstStyle/>
          <a:p>
            <a:pPr algn="ctr"/>
            <a:r>
              <a:rPr lang="en-US" sz="3600" dirty="0">
                <a:solidFill>
                  <a:schemeClr val="bg1"/>
                </a:solidFill>
              </a:rPr>
              <a:t>Beware of evil’s beguiling disguises, </a:t>
            </a:r>
          </a:p>
          <a:p>
            <a:pPr algn="ctr"/>
            <a:r>
              <a:rPr lang="en-US" sz="3600" dirty="0">
                <a:solidFill>
                  <a:schemeClr val="bg1"/>
                </a:solidFill>
              </a:rPr>
              <a:t>to stay awake and be alert, </a:t>
            </a:r>
          </a:p>
          <a:p>
            <a:pPr algn="ctr"/>
            <a:r>
              <a:rPr lang="en-US" sz="3600" dirty="0">
                <a:solidFill>
                  <a:schemeClr val="bg1"/>
                </a:solidFill>
              </a:rPr>
              <a:t>to understand the intent of the enemy.</a:t>
            </a:r>
          </a:p>
          <a:p>
            <a:pPr algn="ctr"/>
            <a:br>
              <a:rPr lang="en-US" sz="3600" dirty="0">
                <a:solidFill>
                  <a:schemeClr val="bg1"/>
                </a:solidFill>
              </a:rPr>
            </a:br>
            <a:endParaRPr lang="en-US" sz="3600" dirty="0">
              <a:solidFill>
                <a:schemeClr val="bg1"/>
              </a:solidFill>
            </a:endParaRPr>
          </a:p>
        </p:txBody>
      </p:sp>
    </p:spTree>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94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990600" y="1600200"/>
            <a:ext cx="7010400" cy="2308324"/>
          </a:xfrm>
          <a:prstGeom prst="rect">
            <a:avLst/>
          </a:prstGeom>
        </p:spPr>
        <p:txBody>
          <a:bodyPr wrap="square">
            <a:spAutoFit/>
          </a:bodyPr>
          <a:lstStyle/>
          <a:p>
            <a:pPr algn="ctr"/>
            <a:r>
              <a:rPr lang="en-US" sz="3600" dirty="0">
                <a:solidFill>
                  <a:schemeClr val="bg1"/>
                </a:solidFill>
              </a:rPr>
              <a:t>Elder Dieter F. Uchtdorf compared our lives to this novel by </a:t>
            </a:r>
          </a:p>
          <a:p>
            <a:pPr algn="ctr"/>
            <a:r>
              <a:rPr lang="en-US" sz="3600" dirty="0">
                <a:solidFill>
                  <a:schemeClr val="bg1"/>
                </a:solidFill>
              </a:rPr>
              <a:t>J.R.R. </a:t>
            </a:r>
            <a:r>
              <a:rPr lang="en-US" sz="3600" dirty="0" err="1">
                <a:solidFill>
                  <a:schemeClr val="bg1"/>
                </a:solidFill>
              </a:rPr>
              <a:t>Tolkein</a:t>
            </a:r>
            <a:r>
              <a:rPr lang="en-US" sz="3600" dirty="0">
                <a:solidFill>
                  <a:schemeClr val="bg1"/>
                </a:solidFill>
              </a:rPr>
              <a:t>. </a:t>
            </a:r>
          </a:p>
          <a:p>
            <a:pPr algn="ctr"/>
            <a:r>
              <a:rPr lang="en-US" sz="3600" dirty="0">
                <a:solidFill>
                  <a:schemeClr val="bg1"/>
                </a:solidFill>
              </a:rPr>
              <a:t>What is the name of the book?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04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62000" y="1447800"/>
            <a:ext cx="7467600" cy="646331"/>
          </a:xfrm>
          <a:prstGeom prst="rect">
            <a:avLst/>
          </a:prstGeom>
          <a:noFill/>
        </p:spPr>
        <p:txBody>
          <a:bodyPr wrap="square" rtlCol="0">
            <a:spAutoFit/>
          </a:bodyPr>
          <a:lstStyle/>
          <a:p>
            <a:pPr algn="ctr"/>
            <a:r>
              <a:rPr lang="en-US" sz="3600" dirty="0">
                <a:solidFill>
                  <a:srgbClr val="FFFFFF"/>
                </a:solidFill>
              </a:rPr>
              <a:t>The Hobbit</a:t>
            </a:r>
          </a:p>
        </p:txBody>
      </p:sp>
    </p:spTree>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329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3299"/>
                                        </p:tgtEl>
                                        <p:attrNameLst>
                                          <p:attrName>style.visibility</p:attrName>
                                        </p:attrNameLst>
                                      </p:cBhvr>
                                      <p:to>
                                        <p:strVal val="visible"/>
                                      </p:to>
                                    </p:set>
                                    <p:animEffect transition="in" filter="box(out)">
                                      <p:cBhvr>
                                        <p:cTn id="7" dur="500"/>
                                        <p:tgtEl>
                                          <p:spTgt spid="18329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97"/>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80" name="Rectangle 124">
            <a:hlinkClick r:id="rId2" action="ppaction://hlinksldjump"/>
          </p:cNvPr>
          <p:cNvSpPr>
            <a:spLocks noChangeArrowheads="1"/>
          </p:cNvSpPr>
          <p:nvPr/>
        </p:nvSpPr>
        <p:spPr bwMode="auto">
          <a:xfrm>
            <a:off x="0" y="0"/>
            <a:ext cx="9144000" cy="6934200"/>
          </a:xfrm>
          <a:prstGeom prst="rect">
            <a:avLst/>
          </a:prstGeom>
          <a:solidFill>
            <a:srgbClr val="3366FF">
              <a:alpha val="67000"/>
            </a:srgbClr>
          </a:solidFill>
          <a:ln w="76200">
            <a:solidFill>
              <a:schemeClr val="tx1"/>
            </a:solidFill>
            <a:miter lim="800000"/>
            <a:headEnd/>
            <a:tailEnd/>
          </a:ln>
        </p:spPr>
        <p:txBody>
          <a:bodyPr wrap="none" anchor="ctr"/>
          <a:lstStyle/>
          <a:p>
            <a:endParaRPr lang="en-US"/>
          </a:p>
        </p:txBody>
      </p:sp>
      <p:sp>
        <p:nvSpPr>
          <p:cNvPr id="4098" name="Rectangle 124">
            <a:hlinkClick r:id="rId3" action="ppaction://hlinksldjump"/>
          </p:cNvPr>
          <p:cNvSpPr>
            <a:spLocks noChangeArrowheads="1"/>
          </p:cNvSpPr>
          <p:nvPr/>
        </p:nvSpPr>
        <p:spPr bwMode="auto">
          <a:xfrm>
            <a:off x="0" y="609600"/>
            <a:ext cx="6172200" cy="61722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4099" name="AutoShape 2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1" name="AutoShape 244"/>
          <p:cNvSpPr>
            <a:spLocks noChangeArrowheads="1"/>
          </p:cNvSpPr>
          <p:nvPr/>
        </p:nvSpPr>
        <p:spPr bwMode="auto">
          <a:xfrm>
            <a:off x="49276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2" name="AutoShape 245"/>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3" name="AutoShape 246"/>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4" name="AutoShape 247"/>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endParaRPr lang="en-US"/>
          </a:p>
        </p:txBody>
      </p:sp>
      <p:sp>
        <p:nvSpPr>
          <p:cNvPr id="4105" name="Text Box 248"/>
          <p:cNvSpPr txBox="1">
            <a:spLocks noChangeArrowheads="1"/>
          </p:cNvSpPr>
          <p:nvPr/>
        </p:nvSpPr>
        <p:spPr bwMode="auto">
          <a:xfrm>
            <a:off x="2542478" y="782389"/>
            <a:ext cx="1219200" cy="846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a:solidFill>
                  <a:schemeClr val="bg1"/>
                </a:solidFill>
                <a:latin typeface="Arial" charset="0"/>
              </a:rPr>
              <a:t>New Testament</a:t>
            </a:r>
          </a:p>
          <a:p>
            <a:pPr algn="ctr">
              <a:spcBef>
                <a:spcPct val="50000"/>
              </a:spcBef>
            </a:pPr>
            <a:r>
              <a:rPr lang="en-US" sz="1400" b="1" dirty="0">
                <a:solidFill>
                  <a:schemeClr val="bg1"/>
                </a:solidFill>
                <a:latin typeface="Arial" charset="0"/>
              </a:rPr>
              <a:t>Scriptures</a:t>
            </a:r>
          </a:p>
        </p:txBody>
      </p:sp>
      <p:sp>
        <p:nvSpPr>
          <p:cNvPr id="4106" name="Text Box 249"/>
          <p:cNvSpPr txBox="1">
            <a:spLocks noChangeArrowheads="1"/>
          </p:cNvSpPr>
          <p:nvPr/>
        </p:nvSpPr>
        <p:spPr bwMode="auto">
          <a:xfrm>
            <a:off x="44450" y="872837"/>
            <a:ext cx="1371600"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600" b="1" dirty="0">
                <a:solidFill>
                  <a:schemeClr val="bg1"/>
                </a:solidFill>
                <a:latin typeface="Arial" charset="0"/>
              </a:rPr>
              <a:t>Words of</a:t>
            </a:r>
          </a:p>
          <a:p>
            <a:pPr algn="ctr"/>
            <a:r>
              <a:rPr lang="en-US" sz="1600" b="1" dirty="0">
                <a:solidFill>
                  <a:schemeClr val="bg1"/>
                </a:solidFill>
                <a:latin typeface="Arial" charset="0"/>
              </a:rPr>
              <a:t>Wisdom</a:t>
            </a:r>
          </a:p>
        </p:txBody>
      </p:sp>
      <p:sp>
        <p:nvSpPr>
          <p:cNvPr id="4107" name="Text Box 250"/>
          <p:cNvSpPr txBox="1">
            <a:spLocks noChangeArrowheads="1"/>
          </p:cNvSpPr>
          <p:nvPr/>
        </p:nvSpPr>
        <p:spPr bwMode="auto">
          <a:xfrm>
            <a:off x="4876800" y="762000"/>
            <a:ext cx="1295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chemeClr val="bg1"/>
                </a:solidFill>
                <a:latin typeface="Arial" charset="0"/>
              </a:rPr>
              <a:t>What</a:t>
            </a:r>
          </a:p>
          <a:p>
            <a:pPr algn="ctr">
              <a:spcBef>
                <a:spcPct val="50000"/>
              </a:spcBef>
            </a:pPr>
            <a:r>
              <a:rPr lang="en-US" sz="1200" b="1" dirty="0">
                <a:solidFill>
                  <a:schemeClr val="bg1"/>
                </a:solidFill>
                <a:latin typeface="Arial" charset="0"/>
              </a:rPr>
              <a:t>Should</a:t>
            </a:r>
          </a:p>
          <a:p>
            <a:pPr algn="ctr">
              <a:spcBef>
                <a:spcPct val="50000"/>
              </a:spcBef>
            </a:pPr>
            <a:r>
              <a:rPr lang="en-US" sz="1200" b="1" dirty="0">
                <a:solidFill>
                  <a:schemeClr val="bg1"/>
                </a:solidFill>
                <a:latin typeface="Arial" charset="0"/>
              </a:rPr>
              <a:t>We Do</a:t>
            </a:r>
          </a:p>
        </p:txBody>
      </p:sp>
      <p:sp>
        <p:nvSpPr>
          <p:cNvPr id="2300" name="Text Box 252"/>
          <p:cNvSpPr txBox="1">
            <a:spLocks noChangeArrowheads="1"/>
          </p:cNvSpPr>
          <p:nvPr/>
        </p:nvSpPr>
        <p:spPr bwMode="auto">
          <a:xfrm>
            <a:off x="2514600" y="533400"/>
            <a:ext cx="1371600" cy="584776"/>
          </a:xfrm>
          <a:prstGeom prst="rect">
            <a:avLst/>
          </a:prstGeom>
          <a:noFill/>
          <a:ln w="9525">
            <a:noFill/>
            <a:miter lim="800000"/>
            <a:headEnd/>
            <a:tailEnd/>
          </a:ln>
          <a:effectLst/>
        </p:spPr>
        <p:txBody>
          <a:bodyPr>
            <a:spAutoFit/>
          </a:bodyPr>
          <a:lstStyle/>
          <a:p>
            <a:pPr>
              <a:defRPr/>
            </a:pPr>
            <a:endParaRPr lang="en-US" sz="1600" dirty="0">
              <a:cs typeface="+mn-cs"/>
            </a:endParaRPr>
          </a:p>
          <a:p>
            <a:pPr algn="ctr">
              <a:defRPr/>
            </a:pPr>
            <a:endParaRPr lang="en-US" sz="1600" b="1" spc="-100" dirty="0">
              <a:solidFill>
                <a:schemeClr val="bg1"/>
              </a:solidFill>
              <a:latin typeface="Arial" charset="0"/>
              <a:ea typeface="+mn-ea"/>
              <a:cs typeface="+mn-cs"/>
            </a:endParaRPr>
          </a:p>
        </p:txBody>
      </p:sp>
      <p:sp>
        <p:nvSpPr>
          <p:cNvPr id="4110" name="AutoShape 2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11" name="Text Box 254">
            <a:hlinkClick r:id="rId4" action="ppaction://hlinksldjump" highlightClick="1">
              <a:snd r:embed="rId5"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4" action="ppaction://hlinksldjump"/>
              </a:rPr>
              <a:t>$100</a:t>
            </a:r>
            <a:endParaRPr lang="en-US" sz="2800" b="1" dirty="0">
              <a:solidFill>
                <a:schemeClr val="bg1"/>
              </a:solidFill>
              <a:latin typeface="Arial" charset="0"/>
            </a:endParaRPr>
          </a:p>
        </p:txBody>
      </p:sp>
      <p:sp>
        <p:nvSpPr>
          <p:cNvPr id="4112" name="AutoShape 227"/>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13" name="Text Box 260">
            <a:hlinkClick r:id="rId6" action="ppaction://hlinksldjump">
              <a:snd r:embed="rId5"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$100</a:t>
            </a:r>
            <a:endParaRPr lang="en-US" sz="2800" b="1">
              <a:solidFill>
                <a:schemeClr val="bg1"/>
              </a:solidFill>
              <a:latin typeface="Arial" charset="0"/>
            </a:endParaRPr>
          </a:p>
        </p:txBody>
      </p:sp>
      <p:sp>
        <p:nvSpPr>
          <p:cNvPr id="4114" name="AutoShape 221"/>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15" name="Text Box 261">
            <a:hlinkClick r:id="" action="ppaction://noaction">
              <a:snd r:embed="rId5"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$100</a:t>
            </a:r>
            <a:endParaRPr lang="en-US" sz="2800" b="1">
              <a:solidFill>
                <a:schemeClr val="bg1"/>
              </a:solidFill>
              <a:latin typeface="Arial" charset="0"/>
            </a:endParaRPr>
          </a:p>
        </p:txBody>
      </p:sp>
      <p:sp>
        <p:nvSpPr>
          <p:cNvPr id="4116" name="AutoShape 215"/>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17" name="Text Box 262">
            <a:hlinkClick r:id="rId8" action="ppaction://hlinksldjump">
              <a:snd r:embed="rId5"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8" action="ppaction://hlinksldjump"/>
              </a:rPr>
              <a:t>$100</a:t>
            </a:r>
            <a:endParaRPr lang="en-US" sz="2800" b="1" dirty="0">
              <a:solidFill>
                <a:schemeClr val="bg1"/>
              </a:solidFill>
              <a:latin typeface="Arial" charset="0"/>
            </a:endParaRPr>
          </a:p>
        </p:txBody>
      </p:sp>
      <p:sp>
        <p:nvSpPr>
          <p:cNvPr id="4118" name="AutoShape 209"/>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19" name="Text Box 263">
            <a:hlinkClick r:id="rId9" action="ppaction://hlinksldjump">
              <a:snd r:embed="rId5"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$100</a:t>
            </a:r>
            <a:endParaRPr lang="en-US" sz="2800" b="1">
              <a:solidFill>
                <a:schemeClr val="bg1"/>
              </a:solidFill>
              <a:latin typeface="Arial" charset="0"/>
            </a:endParaRPr>
          </a:p>
        </p:txBody>
      </p:sp>
      <p:sp>
        <p:nvSpPr>
          <p:cNvPr id="4122" name="AutoShape 2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23" name="Text Box 265">
            <a:hlinkClick r:id="rId10" action="ppaction://hlinksldjump">
              <a:snd r:embed="rId5"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0" action="ppaction://hlinksldjump"/>
              </a:rPr>
              <a:t>$200</a:t>
            </a:r>
            <a:endParaRPr lang="en-US" sz="2800" b="1" dirty="0">
              <a:solidFill>
                <a:schemeClr val="bg1"/>
              </a:solidFill>
              <a:latin typeface="Arial" charset="0"/>
            </a:endParaRPr>
          </a:p>
        </p:txBody>
      </p:sp>
      <p:sp>
        <p:nvSpPr>
          <p:cNvPr id="4124" name="AutoShape 226"/>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25" name="Text Box 266">
            <a:hlinkClick r:id="rId11" action="ppaction://hlinksldjump">
              <a:snd r:embed="rId5"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$200</a:t>
            </a:r>
            <a:endParaRPr lang="en-US" sz="2800" b="1">
              <a:solidFill>
                <a:schemeClr val="bg1"/>
              </a:solidFill>
              <a:latin typeface="Arial" charset="0"/>
            </a:endParaRPr>
          </a:p>
        </p:txBody>
      </p:sp>
      <p:sp>
        <p:nvSpPr>
          <p:cNvPr id="4126" name="AutoShape 220"/>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27" name="Text Box 267">
            <a:hlinkClick r:id="rId12" action="ppaction://hlinksldjump">
              <a:snd r:embed="rId5"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$200</a:t>
            </a:r>
            <a:endParaRPr lang="en-US" sz="2800" b="1">
              <a:solidFill>
                <a:schemeClr val="bg1"/>
              </a:solidFill>
              <a:latin typeface="Arial" charset="0"/>
            </a:endParaRPr>
          </a:p>
        </p:txBody>
      </p:sp>
      <p:sp>
        <p:nvSpPr>
          <p:cNvPr id="4128" name="AutoShape 214"/>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29" name="Text Box 268">
            <a:hlinkClick r:id="rId13" action="ppaction://hlinksldjump">
              <a:snd r:embed="rId5"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$200</a:t>
            </a:r>
            <a:endParaRPr lang="en-US" sz="2800" b="1">
              <a:solidFill>
                <a:schemeClr val="bg1"/>
              </a:solidFill>
              <a:latin typeface="Arial" charset="0"/>
            </a:endParaRPr>
          </a:p>
        </p:txBody>
      </p:sp>
      <p:sp>
        <p:nvSpPr>
          <p:cNvPr id="4130" name="AutoShape 208"/>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31" name="Text Box 269">
            <a:hlinkClick r:id="rId14" action="ppaction://hlinksldjump">
              <a:snd r:embed="rId5"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$200</a:t>
            </a:r>
            <a:endParaRPr lang="en-US" sz="2800" b="1">
              <a:solidFill>
                <a:schemeClr val="bg1"/>
              </a:solidFill>
              <a:latin typeface="Arial" charset="0"/>
            </a:endParaRPr>
          </a:p>
        </p:txBody>
      </p:sp>
      <p:sp>
        <p:nvSpPr>
          <p:cNvPr id="4134" name="AutoShape 2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35" name="Text Box 271">
            <a:hlinkClick r:id="rId15" action="ppaction://hlinksldjump">
              <a:snd r:embed="rId5"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$300</a:t>
            </a:r>
            <a:endParaRPr lang="en-US" sz="2800" b="1">
              <a:solidFill>
                <a:schemeClr val="bg1"/>
              </a:solidFill>
              <a:latin typeface="Arial" charset="0"/>
            </a:endParaRPr>
          </a:p>
        </p:txBody>
      </p:sp>
      <p:sp>
        <p:nvSpPr>
          <p:cNvPr id="4136" name="AutoShape 225"/>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37" name="Text Box 272">
            <a:hlinkClick r:id="rId16" action="ppaction://hlinksldjump">
              <a:snd r:embed="rId5"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$300</a:t>
            </a:r>
            <a:endParaRPr lang="en-US" sz="2800" b="1">
              <a:solidFill>
                <a:schemeClr val="bg1"/>
              </a:solidFill>
              <a:latin typeface="Arial" charset="0"/>
            </a:endParaRPr>
          </a:p>
        </p:txBody>
      </p:sp>
      <p:sp>
        <p:nvSpPr>
          <p:cNvPr id="4138" name="AutoShape 219"/>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39" name="Text Box 273">
            <a:hlinkClick r:id="rId17" action="ppaction://hlinksldjump">
              <a:snd r:embed="rId5"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7" action="ppaction://hlinksldjump"/>
              </a:rPr>
              <a:t>$300</a:t>
            </a:r>
            <a:endParaRPr lang="en-US" sz="2800" b="1">
              <a:solidFill>
                <a:schemeClr val="bg1"/>
              </a:solidFill>
              <a:latin typeface="Arial" charset="0"/>
            </a:endParaRPr>
          </a:p>
        </p:txBody>
      </p:sp>
      <p:sp>
        <p:nvSpPr>
          <p:cNvPr id="4140" name="AutoShape 213"/>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41" name="Text Box 274">
            <a:hlinkClick r:id="rId18" action="ppaction://hlinksldjump">
              <a:snd r:embed="rId5"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8" action="ppaction://hlinksldjump"/>
              </a:rPr>
              <a:t>$300</a:t>
            </a:r>
            <a:endParaRPr lang="en-US" sz="2800" b="1">
              <a:solidFill>
                <a:schemeClr val="bg1"/>
              </a:solidFill>
              <a:latin typeface="Arial" charset="0"/>
            </a:endParaRPr>
          </a:p>
        </p:txBody>
      </p:sp>
      <p:sp>
        <p:nvSpPr>
          <p:cNvPr id="4142" name="AutoShape 207"/>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43" name="Text Box 275">
            <a:hlinkClick r:id="rId19" action="ppaction://hlinksldjump">
              <a:snd r:embed="rId5"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19" action="ppaction://hlinksldjump"/>
              </a:rPr>
              <a:t>$300</a:t>
            </a:r>
            <a:endParaRPr lang="en-US" sz="2800" b="1" dirty="0">
              <a:solidFill>
                <a:schemeClr val="bg1"/>
              </a:solidFill>
              <a:latin typeface="Arial" charset="0"/>
            </a:endParaRPr>
          </a:p>
        </p:txBody>
      </p:sp>
      <p:sp>
        <p:nvSpPr>
          <p:cNvPr id="4146" name="AutoShape 2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47" name="Text Box 277">
            <a:hlinkClick r:id="rId20" action="ppaction://hlinksldjump">
              <a:snd r:embed="rId5"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$400</a:t>
            </a:r>
            <a:endParaRPr lang="en-US" sz="2800" b="1">
              <a:solidFill>
                <a:schemeClr val="bg1"/>
              </a:solidFill>
              <a:latin typeface="Arial" charset="0"/>
            </a:endParaRPr>
          </a:p>
        </p:txBody>
      </p:sp>
      <p:sp>
        <p:nvSpPr>
          <p:cNvPr id="4148" name="AutoShape 224"/>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49" name="Text Box 278">
            <a:hlinkClick r:id="" action="ppaction://noaction">
              <a:snd r:embed="rId5"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$400</a:t>
            </a:r>
            <a:endParaRPr lang="en-US" sz="2800" b="1">
              <a:solidFill>
                <a:schemeClr val="bg1"/>
              </a:solidFill>
              <a:latin typeface="Arial" charset="0"/>
            </a:endParaRPr>
          </a:p>
        </p:txBody>
      </p:sp>
      <p:sp>
        <p:nvSpPr>
          <p:cNvPr id="4150" name="AutoShape 218"/>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51" name="Text Box 279">
            <a:hlinkClick r:id="rId22" action="ppaction://hlinksldjump">
              <a:snd r:embed="rId5"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$400</a:t>
            </a:r>
            <a:endParaRPr lang="en-US" sz="2800" b="1">
              <a:solidFill>
                <a:schemeClr val="bg1"/>
              </a:solidFill>
              <a:latin typeface="Arial" charset="0"/>
            </a:endParaRPr>
          </a:p>
        </p:txBody>
      </p:sp>
      <p:sp>
        <p:nvSpPr>
          <p:cNvPr id="4152" name="AutoShape 212"/>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53" name="Text Box 280">
            <a:hlinkClick r:id="rId24" action="ppaction://hlinksldjump">
              <a:snd r:embed="rId5"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$400</a:t>
            </a:r>
            <a:endParaRPr lang="en-US" sz="2800" b="1">
              <a:solidFill>
                <a:schemeClr val="bg1"/>
              </a:solidFill>
              <a:latin typeface="Arial" charset="0"/>
            </a:endParaRPr>
          </a:p>
        </p:txBody>
      </p:sp>
      <p:sp>
        <p:nvSpPr>
          <p:cNvPr id="4154" name="AutoShape 206"/>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55" name="Text Box 281">
            <a:hlinkClick r:id="rId25" action="ppaction://hlinksldjump">
              <a:snd r:embed="rId5"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$400</a:t>
            </a:r>
            <a:endParaRPr lang="en-US" sz="2800" b="1">
              <a:solidFill>
                <a:schemeClr val="bg1"/>
              </a:solidFill>
              <a:latin typeface="Arial" charset="0"/>
            </a:endParaRPr>
          </a:p>
        </p:txBody>
      </p:sp>
      <p:sp>
        <p:nvSpPr>
          <p:cNvPr id="4158" name="AutoShape 2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59" name="Text Box 283">
            <a:hlinkClick r:id="rId27" action="ppaction://hlinksldjump">
              <a:snd r:embed="rId5"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$500</a:t>
            </a:r>
            <a:endParaRPr lang="en-US" sz="2800" b="1">
              <a:solidFill>
                <a:schemeClr val="bg1"/>
              </a:solidFill>
              <a:latin typeface="Arial" charset="0"/>
            </a:endParaRPr>
          </a:p>
        </p:txBody>
      </p:sp>
      <p:sp>
        <p:nvSpPr>
          <p:cNvPr id="4160" name="AutoShape 223"/>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61" name="Text Box 284">
            <a:hlinkClick r:id="rId28" action="ppaction://hlinksldjump">
              <a:snd r:embed="rId5"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$500</a:t>
            </a:r>
            <a:endParaRPr lang="en-US" sz="2800" b="1">
              <a:solidFill>
                <a:schemeClr val="bg1"/>
              </a:solidFill>
              <a:latin typeface="Arial" charset="0"/>
            </a:endParaRPr>
          </a:p>
        </p:txBody>
      </p:sp>
      <p:sp>
        <p:nvSpPr>
          <p:cNvPr id="4162" name="AutoShape 217"/>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63" name="Text Box 285">
            <a:hlinkClick r:id="rId23" action="ppaction://hlinksldjump">
              <a:snd r:embed="rId5"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$500</a:t>
            </a:r>
            <a:endParaRPr lang="en-US" sz="2800" b="1">
              <a:solidFill>
                <a:schemeClr val="bg1"/>
              </a:solidFill>
              <a:latin typeface="Arial" charset="0"/>
            </a:endParaRPr>
          </a:p>
        </p:txBody>
      </p:sp>
      <p:sp>
        <p:nvSpPr>
          <p:cNvPr id="4164" name="AutoShape 211"/>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65" name="Text Box 286">
            <a:hlinkClick r:id="rId30" action="ppaction://hlinksldjump">
              <a:snd r:embed="rId5"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0" action="ppaction://hlinksldjump"/>
              </a:rPr>
              <a:t>$500</a:t>
            </a:r>
            <a:endParaRPr lang="en-US" sz="2800" b="1">
              <a:solidFill>
                <a:schemeClr val="bg1"/>
              </a:solidFill>
              <a:latin typeface="Arial" charset="0"/>
            </a:endParaRPr>
          </a:p>
        </p:txBody>
      </p:sp>
      <p:sp>
        <p:nvSpPr>
          <p:cNvPr id="4166" name="AutoShape 205"/>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167" name="Text Box 287">
            <a:hlinkClick r:id="rId31" action="ppaction://hlinksldjump">
              <a:snd r:embed="rId5"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2" action="ppaction://hlinksldjump"/>
              </a:rPr>
              <a:t>$500</a:t>
            </a:r>
            <a:endParaRPr lang="en-US" sz="2800" b="1">
              <a:solidFill>
                <a:schemeClr val="bg1"/>
              </a:solidFill>
              <a:latin typeface="Arial" charset="0"/>
            </a:endParaRPr>
          </a:p>
        </p:txBody>
      </p:sp>
      <p:sp>
        <p:nvSpPr>
          <p:cNvPr id="4170" name="AutoShape 324">
            <a:hlinkClick r:id="rId33" action="ppaction://hlinksldjump"/>
          </p:cNvPr>
          <p:cNvSpPr>
            <a:spLocks noChangeArrowheads="1"/>
          </p:cNvSpPr>
          <p:nvPr/>
        </p:nvSpPr>
        <p:spPr bwMode="auto">
          <a:xfrm>
            <a:off x="7924800"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1" name="Text Box 325">
            <a:hlinkClick r:id="rId33" action="ppaction://hlinksldjump"/>
          </p:cNvPr>
          <p:cNvSpPr txBox="1">
            <a:spLocks noChangeArrowheads="1"/>
          </p:cNvSpPr>
          <p:nvPr/>
        </p:nvSpPr>
        <p:spPr bwMode="auto">
          <a:xfrm>
            <a:off x="7918450" y="990600"/>
            <a:ext cx="12541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2</a:t>
            </a:r>
          </a:p>
        </p:txBody>
      </p:sp>
      <p:sp>
        <p:nvSpPr>
          <p:cNvPr id="4172" name="AutoShape 327">
            <a:hlinkClick r:id="rId34" action="ppaction://hlinksldjump"/>
          </p:cNvPr>
          <p:cNvSpPr>
            <a:spLocks noChangeArrowheads="1"/>
          </p:cNvSpPr>
          <p:nvPr/>
        </p:nvSpPr>
        <p:spPr bwMode="auto">
          <a:xfrm>
            <a:off x="7924800"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4173" name="Text Box 328">
            <a:hlinkClick r:id="rId34" action="ppaction://hlinksldjump"/>
          </p:cNvPr>
          <p:cNvSpPr txBox="1">
            <a:spLocks noChangeArrowheads="1"/>
          </p:cNvSpPr>
          <p:nvPr/>
        </p:nvSpPr>
        <p:spPr bwMode="auto">
          <a:xfrm>
            <a:off x="8001000" y="1905000"/>
            <a:ext cx="1143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Jeopardy</a:t>
            </a:r>
          </a:p>
        </p:txBody>
      </p:sp>
      <p:sp>
        <p:nvSpPr>
          <p:cNvPr id="4174" name="Text Box 335"/>
          <p:cNvSpPr txBox="1">
            <a:spLocks noChangeArrowheads="1"/>
          </p:cNvSpPr>
          <p:nvPr/>
        </p:nvSpPr>
        <p:spPr bwMode="auto">
          <a:xfrm>
            <a:off x="3733800" y="838200"/>
            <a:ext cx="1143000"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b="1" dirty="0">
                <a:solidFill>
                  <a:schemeClr val="bg1"/>
                </a:solidFill>
                <a:latin typeface="Arial" charset="0"/>
                <a:cs typeface="Arial" charset="0"/>
              </a:rPr>
              <a:t>Prophets &amp;</a:t>
            </a:r>
          </a:p>
          <a:p>
            <a:pPr algn="ctr">
              <a:spcBef>
                <a:spcPct val="50000"/>
              </a:spcBef>
            </a:pPr>
            <a:r>
              <a:rPr lang="en-US" sz="1400" b="1" dirty="0">
                <a:solidFill>
                  <a:schemeClr val="bg1"/>
                </a:solidFill>
                <a:latin typeface="Arial" charset="0"/>
                <a:cs typeface="Arial" charset="0"/>
              </a:rPr>
              <a:t>Apostles</a:t>
            </a:r>
          </a:p>
        </p:txBody>
      </p:sp>
      <p:sp>
        <p:nvSpPr>
          <p:cNvPr id="2" name="TextBox 1"/>
          <p:cNvSpPr txBox="1"/>
          <p:nvPr/>
        </p:nvSpPr>
        <p:spPr>
          <a:xfrm>
            <a:off x="1481931" y="872837"/>
            <a:ext cx="880269" cy="584776"/>
          </a:xfrm>
          <a:prstGeom prst="rect">
            <a:avLst/>
          </a:prstGeom>
          <a:noFill/>
        </p:spPr>
        <p:txBody>
          <a:bodyPr wrap="none" rtlCol="0">
            <a:spAutoFit/>
          </a:bodyPr>
          <a:lstStyle/>
          <a:p>
            <a:pPr algn="ctr"/>
            <a:r>
              <a:rPr lang="en-US" sz="1600" b="1" dirty="0">
                <a:solidFill>
                  <a:srgbClr val="FFFFFF"/>
                </a:solidFill>
                <a:latin typeface="Arial"/>
                <a:cs typeface="Arial"/>
              </a:rPr>
              <a:t>Stories</a:t>
            </a:r>
          </a:p>
          <a:p>
            <a:pPr algn="ctr"/>
            <a:r>
              <a:rPr lang="en-US" sz="1600" b="1" dirty="0">
                <a:solidFill>
                  <a:srgbClr val="FFFFFF"/>
                </a:solidFill>
                <a:latin typeface="Arial"/>
                <a:cs typeface="Arial"/>
              </a:rPr>
              <a:t>Told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685800" y="1447800"/>
            <a:ext cx="7772400" cy="2862322"/>
          </a:xfrm>
          <a:prstGeom prst="rect">
            <a:avLst/>
          </a:prstGeom>
        </p:spPr>
        <p:txBody>
          <a:bodyPr wrap="square">
            <a:spAutoFit/>
          </a:bodyPr>
          <a:lstStyle/>
          <a:p>
            <a:pPr algn="ctr"/>
            <a:r>
              <a:rPr lang="en-US" sz="3600" dirty="0">
                <a:solidFill>
                  <a:schemeClr val="bg1"/>
                </a:solidFill>
              </a:rPr>
              <a:t>Elder Gary E. Stevenson used two stories from his family about animals to share and likened them to Satan, the father of lies and the great deceiver. What two animals did he tell about?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235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685800" y="1371600"/>
            <a:ext cx="7696200" cy="1200329"/>
          </a:xfrm>
          <a:prstGeom prst="rect">
            <a:avLst/>
          </a:prstGeom>
          <a:noFill/>
        </p:spPr>
        <p:txBody>
          <a:bodyPr wrap="square" rtlCol="0">
            <a:spAutoFit/>
          </a:bodyPr>
          <a:lstStyle/>
          <a:p>
            <a:pPr algn="ctr"/>
            <a:r>
              <a:rPr lang="en-US" sz="3600" dirty="0">
                <a:solidFill>
                  <a:schemeClr val="bg1"/>
                </a:solidFill>
              </a:rPr>
              <a:t>A black </a:t>
            </a:r>
            <a:r>
              <a:rPr lang="en-US" sz="3600" dirty="0" err="1">
                <a:solidFill>
                  <a:schemeClr val="bg1"/>
                </a:solidFill>
              </a:rPr>
              <a:t>labrador</a:t>
            </a:r>
            <a:r>
              <a:rPr lang="en-US" sz="3600" dirty="0">
                <a:solidFill>
                  <a:schemeClr val="bg1"/>
                </a:solidFill>
              </a:rPr>
              <a:t> (being painted white) and a skunk</a:t>
            </a:r>
          </a:p>
        </p:txBody>
      </p:sp>
    </p:spTree>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45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3" name="Rectangle 2"/>
          <p:cNvSpPr/>
          <p:nvPr/>
        </p:nvSpPr>
        <p:spPr>
          <a:xfrm>
            <a:off x="609600" y="990600"/>
            <a:ext cx="7924800" cy="5016758"/>
          </a:xfrm>
          <a:prstGeom prst="rect">
            <a:avLst/>
          </a:prstGeom>
        </p:spPr>
        <p:txBody>
          <a:bodyPr wrap="square">
            <a:spAutoFit/>
          </a:bodyPr>
          <a:lstStyle/>
          <a:p>
            <a:pPr algn="ctr"/>
            <a:r>
              <a:rPr lang="en-US" sz="3200" dirty="0">
                <a:solidFill>
                  <a:schemeClr val="bg1"/>
                </a:solidFill>
              </a:rPr>
              <a:t>Elder Hans T. Boom told about getting a behind the scenes look at The Tabernacle Choir and Orchestra on Temple Squares preparations for performances in Europe. He spoke of the massive effort it took to ship a certain instrument overseas even though it had a minor part to play. He compared that to our own lives and how we are worth the effort even if we feel we are only playing minor parts. What was the instrument?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56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1066800" y="1447800"/>
            <a:ext cx="7086600" cy="646331"/>
          </a:xfrm>
          <a:prstGeom prst="rect">
            <a:avLst/>
          </a:prstGeom>
          <a:noFill/>
        </p:spPr>
        <p:txBody>
          <a:bodyPr wrap="square" rtlCol="0">
            <a:spAutoFit/>
          </a:bodyPr>
          <a:lstStyle/>
          <a:p>
            <a:pPr algn="ctr"/>
            <a:r>
              <a:rPr lang="en-US" sz="3600" dirty="0">
                <a:solidFill>
                  <a:srgbClr val="FFFFFF"/>
                </a:solidFill>
              </a:rPr>
              <a:t>A Gong</a:t>
            </a:r>
          </a:p>
        </p:txBody>
      </p:sp>
    </p:spTree>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66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3" name="Rectangle 2"/>
          <p:cNvSpPr/>
          <p:nvPr/>
        </p:nvSpPr>
        <p:spPr>
          <a:xfrm>
            <a:off x="685800" y="982177"/>
            <a:ext cx="8001000" cy="1754326"/>
          </a:xfrm>
          <a:prstGeom prst="rect">
            <a:avLst/>
          </a:prstGeom>
        </p:spPr>
        <p:txBody>
          <a:bodyPr wrap="square">
            <a:spAutoFit/>
          </a:bodyPr>
          <a:lstStyle/>
          <a:p>
            <a:pPr algn="ctr"/>
            <a:r>
              <a:rPr lang="en-US" sz="3600" dirty="0">
                <a:solidFill>
                  <a:schemeClr val="bg1"/>
                </a:solidFill>
              </a:rPr>
              <a:t>Elder D. Todd Christofferson quoted John 16:33. Be the first to find the scripture! Then read 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76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351509"/>
            <a:ext cx="8229600" cy="3170099"/>
          </a:xfrm>
          <a:prstGeom prst="rect">
            <a:avLst/>
          </a:prstGeom>
        </p:spPr>
        <p:txBody>
          <a:bodyPr wrap="square">
            <a:spAutoFit/>
          </a:bodyPr>
          <a:lstStyle/>
          <a:p>
            <a:r>
              <a:rPr lang="en-US" sz="3600" dirty="0">
                <a:solidFill>
                  <a:schemeClr val="bg1"/>
                </a:solidFill>
              </a:rPr>
              <a:t>“These things I have spoken unto you, that in me ye might have </a:t>
            </a:r>
            <a:r>
              <a:rPr lang="en-US" sz="3600" u="sng" dirty="0">
                <a:solidFill>
                  <a:schemeClr val="bg1"/>
                </a:solidFill>
                <a:hlinkClick r:id="rId3">
                  <a:extLst>
                    <a:ext uri="{A12FA001-AC4F-418D-AE19-62706E023703}">
                      <ahyp:hlinkClr xmlns:ahyp="http://schemas.microsoft.com/office/drawing/2018/hyperlinkcolor" val="tx"/>
                    </a:ext>
                  </a:extLst>
                </a:hlinkClick>
              </a:rPr>
              <a:t>peace</a:t>
            </a:r>
            <a:r>
              <a:rPr lang="en-US" sz="3600" dirty="0">
                <a:solidFill>
                  <a:schemeClr val="bg1"/>
                </a:solidFill>
              </a:rPr>
              <a:t>. In the </a:t>
            </a:r>
            <a:r>
              <a:rPr lang="en-US" sz="3600" dirty="0">
                <a:solidFill>
                  <a:schemeClr val="bg1"/>
                </a:solidFill>
                <a:hlinkClick r:id="rId4">
                  <a:extLst>
                    <a:ext uri="{A12FA001-AC4F-418D-AE19-62706E023703}">
                      <ahyp:hlinkClr xmlns:ahyp="http://schemas.microsoft.com/office/drawing/2018/hyperlinkcolor" val="tx"/>
                    </a:ext>
                  </a:extLst>
                </a:hlinkClick>
              </a:rPr>
              <a:t>world</a:t>
            </a:r>
            <a:r>
              <a:rPr lang="en-US" sz="3600" dirty="0">
                <a:solidFill>
                  <a:schemeClr val="bg1"/>
                </a:solidFill>
              </a:rPr>
              <a:t> ye shall have </a:t>
            </a:r>
            <a:r>
              <a:rPr lang="en-US" sz="3600" dirty="0">
                <a:solidFill>
                  <a:schemeClr val="bg1"/>
                </a:solidFill>
                <a:hlinkClick r:id="rId5">
                  <a:extLst>
                    <a:ext uri="{A12FA001-AC4F-418D-AE19-62706E023703}">
                      <ahyp:hlinkClr xmlns:ahyp="http://schemas.microsoft.com/office/drawing/2018/hyperlinkcolor" val="tx"/>
                    </a:ext>
                  </a:extLst>
                </a:hlinkClick>
              </a:rPr>
              <a:t>tribulation</a:t>
            </a:r>
            <a:r>
              <a:rPr lang="en-US" sz="3600" dirty="0">
                <a:solidFill>
                  <a:schemeClr val="bg1"/>
                </a:solidFill>
              </a:rPr>
              <a:t>: but be of good </a:t>
            </a:r>
            <a:r>
              <a:rPr lang="en-US" sz="3600" dirty="0">
                <a:solidFill>
                  <a:schemeClr val="bg1"/>
                </a:solidFill>
                <a:hlinkClick r:id="rId6">
                  <a:extLst>
                    <a:ext uri="{A12FA001-AC4F-418D-AE19-62706E023703}">
                      <ahyp:hlinkClr xmlns:ahyp="http://schemas.microsoft.com/office/drawing/2018/hyperlinkcolor" val="tx"/>
                    </a:ext>
                  </a:extLst>
                </a:hlinkClick>
              </a:rPr>
              <a:t>cheer</a:t>
            </a:r>
            <a:r>
              <a:rPr lang="en-US" sz="3600" dirty="0">
                <a:solidFill>
                  <a:schemeClr val="bg1"/>
                </a:solidFill>
              </a:rPr>
              <a:t>; I have </a:t>
            </a:r>
            <a:r>
              <a:rPr lang="en-US" sz="3600" dirty="0">
                <a:solidFill>
                  <a:schemeClr val="bg1"/>
                </a:solidFill>
                <a:hlinkClick r:id="rId7">
                  <a:extLst>
                    <a:ext uri="{A12FA001-AC4F-418D-AE19-62706E023703}">
                      <ahyp:hlinkClr xmlns:ahyp="http://schemas.microsoft.com/office/drawing/2018/hyperlinkcolor" val="tx"/>
                    </a:ext>
                  </a:extLst>
                </a:hlinkClick>
              </a:rPr>
              <a:t>overcome</a:t>
            </a:r>
            <a:r>
              <a:rPr lang="en-US" sz="3600" dirty="0">
                <a:solidFill>
                  <a:schemeClr val="bg1"/>
                </a:solidFill>
              </a:rPr>
              <a:t> the world.”</a:t>
            </a:r>
          </a:p>
          <a:p>
            <a:br>
              <a:rPr lang="en-US" sz="2800" dirty="0"/>
            </a:br>
            <a:endParaRPr lang="en-US" sz="2800" dirty="0">
              <a:solidFill>
                <a:srgbClr val="FFFFFF"/>
              </a:solidFill>
            </a:endParaRPr>
          </a:p>
        </p:txBody>
      </p:sp>
    </p:spTree>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86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304800" y="838200"/>
            <a:ext cx="8458200" cy="2308324"/>
          </a:xfrm>
          <a:prstGeom prst="rect">
            <a:avLst/>
          </a:prstGeom>
        </p:spPr>
        <p:txBody>
          <a:bodyPr wrap="square">
            <a:spAutoFit/>
          </a:bodyPr>
          <a:lstStyle/>
          <a:p>
            <a:pPr algn="ctr"/>
            <a:r>
              <a:rPr lang="en-US" sz="3600" dirty="0">
                <a:solidFill>
                  <a:schemeClr val="bg1"/>
                </a:solidFill>
              </a:rPr>
              <a:t>Elder Walter F. </a:t>
            </a:r>
            <a:r>
              <a:rPr lang="en-US" sz="3600" dirty="0" err="1">
                <a:solidFill>
                  <a:schemeClr val="bg1"/>
                </a:solidFill>
              </a:rPr>
              <a:t>Gonalez</a:t>
            </a:r>
            <a:r>
              <a:rPr lang="en-US" sz="3600" dirty="0">
                <a:solidFill>
                  <a:schemeClr val="bg1"/>
                </a:solidFill>
              </a:rPr>
              <a:t> shared the story of Jesus cleansing the leper found in Luke 5:12-13. Be the first to find the scripture! Then read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4868" y="-29737"/>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296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457200" y="914400"/>
            <a:ext cx="8229600" cy="4154984"/>
          </a:xfrm>
          <a:prstGeom prst="rect">
            <a:avLst/>
          </a:prstGeom>
        </p:spPr>
        <p:txBody>
          <a:bodyPr wrap="square">
            <a:spAutoFit/>
          </a:bodyPr>
          <a:lstStyle/>
          <a:p>
            <a:r>
              <a:rPr lang="en-US" sz="3200" dirty="0">
                <a:solidFill>
                  <a:schemeClr val="bg1"/>
                </a:solidFill>
              </a:rPr>
              <a:t>“And it came to pass, when he was in a certain city, behold a man full of leprosy: who seeing Jesus fell on </a:t>
            </a:r>
            <a:r>
              <a:rPr lang="en-US" sz="3200" i="1" dirty="0">
                <a:solidFill>
                  <a:schemeClr val="bg1"/>
                </a:solidFill>
              </a:rPr>
              <a:t>his</a:t>
            </a:r>
            <a:r>
              <a:rPr lang="en-US" sz="3200" dirty="0">
                <a:solidFill>
                  <a:schemeClr val="bg1"/>
                </a:solidFill>
              </a:rPr>
              <a:t> face, and besought him, saying, Lord, if thou wilt, thou canst make me clean. And he put forth </a:t>
            </a:r>
            <a:r>
              <a:rPr lang="en-US" sz="3200" i="1" dirty="0">
                <a:solidFill>
                  <a:schemeClr val="bg1"/>
                </a:solidFill>
              </a:rPr>
              <a:t>his</a:t>
            </a:r>
            <a:r>
              <a:rPr lang="en-US" sz="3200" dirty="0">
                <a:solidFill>
                  <a:schemeClr val="bg1"/>
                </a:solidFill>
              </a:rPr>
              <a:t> hand, and touched him, saying, I will: be thou clean. And immediately the leprosy departed from him.”</a:t>
            </a:r>
          </a:p>
          <a:p>
            <a:br>
              <a:rPr lang="en-US" sz="2000" dirty="0"/>
            </a:br>
            <a:endParaRPr lang="en-US" sz="2000" dirty="0">
              <a:solidFill>
                <a:schemeClr val="bg1"/>
              </a:solidFill>
            </a:endParaRPr>
          </a:p>
        </p:txBody>
      </p:sp>
    </p:spTree>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07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914400" y="1447800"/>
            <a:ext cx="7467600" cy="3416320"/>
          </a:xfrm>
          <a:prstGeom prst="rect">
            <a:avLst/>
          </a:prstGeom>
        </p:spPr>
        <p:txBody>
          <a:bodyPr wrap="square">
            <a:spAutoFit/>
          </a:bodyPr>
          <a:lstStyle/>
          <a:p>
            <a:pPr algn="ctr"/>
            <a:r>
              <a:rPr lang="en-US" sz="3600" dirty="0">
                <a:solidFill>
                  <a:schemeClr val="bg1"/>
                </a:solidFill>
              </a:rPr>
              <a:t>President Russell M. Nelson spoke about the great humanitarian work that members of the church are doing worldwide. He then quoted Matthew 25:35-36. Be the first to find the scripture! Then read 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17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5" name="Rectangle 4"/>
          <p:cNvSpPr/>
          <p:nvPr/>
        </p:nvSpPr>
        <p:spPr>
          <a:xfrm>
            <a:off x="893956" y="1057376"/>
            <a:ext cx="7620000" cy="3908762"/>
          </a:xfrm>
          <a:prstGeom prst="rect">
            <a:avLst/>
          </a:prstGeom>
        </p:spPr>
        <p:txBody>
          <a:bodyPr wrap="square">
            <a:spAutoFit/>
          </a:bodyPr>
          <a:lstStyle/>
          <a:p>
            <a:r>
              <a:rPr lang="en-US" sz="3600" dirty="0">
                <a:solidFill>
                  <a:schemeClr val="bg1"/>
                </a:solidFill>
              </a:rPr>
              <a:t>“For I was an </a:t>
            </a:r>
            <a:r>
              <a:rPr lang="en-US" sz="3600" dirty="0" err="1">
                <a:solidFill>
                  <a:schemeClr val="bg1"/>
                </a:solidFill>
              </a:rPr>
              <a:t>hungred</a:t>
            </a:r>
            <a:r>
              <a:rPr lang="en-US" sz="3600" dirty="0">
                <a:solidFill>
                  <a:schemeClr val="bg1"/>
                </a:solidFill>
              </a:rPr>
              <a:t>, and ye gave me meat: I was thirsty, and ye gave me drink: I was a stranger, and ye took me in: Naked, and ye clothed me: I was sick, and ye visited me: I was in prison, and ye came unto me.“</a:t>
            </a:r>
          </a:p>
          <a:p>
            <a:endParaRPr lang="en-US" sz="3200" dirty="0">
              <a:solidFill>
                <a:schemeClr val="bg1"/>
              </a:solidFill>
            </a:endParaRPr>
          </a:p>
        </p:txBody>
      </p:sp>
    </p:spTree>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5123" name="Text Box 4"/>
          <p:cNvSpPr txBox="1">
            <a:spLocks noChangeArrowheads="1"/>
          </p:cNvSpPr>
          <p:nvPr/>
        </p:nvSpPr>
        <p:spPr bwMode="auto">
          <a:xfrm>
            <a:off x="0" y="0"/>
            <a:ext cx="1905000" cy="708025"/>
          </a:xfrm>
          <a:prstGeom prst="rect">
            <a:avLst/>
          </a:prstGeom>
          <a:noFill/>
          <a:ln w="9525">
            <a:noFill/>
            <a:miter lim="800000"/>
            <a:headEnd/>
            <a:tailEnd/>
          </a:ln>
          <a:effectLst>
            <a:outerShdw dist="63500" dir="3187806" algn="ctr" rotWithShape="0">
              <a:schemeClr val="tx2"/>
            </a:outerShdw>
          </a:effectLst>
        </p:spPr>
        <p:txBody>
          <a:bodyPr>
            <a:spAutoFit/>
          </a:bodyPr>
          <a:lstStyle/>
          <a:p>
            <a:pPr marL="457200" indent="-457200">
              <a:defRPr/>
            </a:pPr>
            <a:r>
              <a:rPr lang="en-US" sz="4000" b="1">
                <a:solidFill>
                  <a:schemeClr val="bg1"/>
                </a:solidFill>
                <a:latin typeface="Times New Roman" pitchFamily="18" charset="0"/>
                <a:ea typeface="+mn-ea"/>
                <a:cs typeface="+mn-cs"/>
              </a:rPr>
              <a:t>$100</a:t>
            </a:r>
            <a:endParaRPr lang="en-US" sz="4000">
              <a:solidFill>
                <a:schemeClr val="bg1"/>
              </a:solidFill>
              <a:latin typeface="Times New Roman" pitchFamily="18" charset="0"/>
              <a:ea typeface="+mn-ea"/>
              <a:cs typeface="+mn-cs"/>
            </a:endParaRPr>
          </a:p>
        </p:txBody>
      </p:sp>
      <p:sp>
        <p:nvSpPr>
          <p:cNvPr id="3" name="TextBox 2"/>
          <p:cNvSpPr txBox="1"/>
          <p:nvPr/>
        </p:nvSpPr>
        <p:spPr>
          <a:xfrm>
            <a:off x="495300" y="1066800"/>
            <a:ext cx="8153400" cy="5016758"/>
          </a:xfrm>
          <a:prstGeom prst="rect">
            <a:avLst/>
          </a:prstGeom>
          <a:noFill/>
        </p:spPr>
        <p:txBody>
          <a:bodyPr wrap="square" rtlCol="0">
            <a:spAutoFit/>
          </a:bodyPr>
          <a:lstStyle/>
          <a:p>
            <a:pPr algn="ctr"/>
            <a:r>
              <a:rPr lang="en-US" sz="3200" dirty="0">
                <a:solidFill>
                  <a:schemeClr val="bg1"/>
                </a:solidFill>
              </a:rPr>
              <a:t>Brother Stephen W. Owen, Young Men general president, told the story of deer who died over a hard winter even though they had hay to eat. It was not the right kind of food for the deer so they starved to death even though their bellies were full. Brother Owen said, “Many of the messages that bombard us in the information age are the spiritual equivalent of feeding hay to deer — we can eat it all day long, but it will not _______ us.” Fill in the blank.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5875" y="-23813"/>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27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304800" y="990600"/>
            <a:ext cx="8458200" cy="1569660"/>
          </a:xfrm>
          <a:prstGeom prst="rect">
            <a:avLst/>
          </a:prstGeom>
        </p:spPr>
        <p:txBody>
          <a:bodyPr wrap="square">
            <a:spAutoFit/>
          </a:bodyPr>
          <a:lstStyle/>
          <a:p>
            <a:pPr algn="ctr"/>
            <a:r>
              <a:rPr lang="en-US" sz="3200" dirty="0">
                <a:solidFill>
                  <a:schemeClr val="bg1"/>
                </a:solidFill>
              </a:rPr>
              <a:t>Elder Peter D. Johnson spoke about the peace Christ brings. He quoted John 14:27. Be the first to find it! Then read it.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37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3796" name="Text Box 4"/>
          <p:cNvSpPr txBox="1">
            <a:spLocks noChangeArrowheads="1"/>
          </p:cNvSpPr>
          <p:nvPr/>
        </p:nvSpPr>
        <p:spPr bwMode="auto">
          <a:xfrm>
            <a:off x="304800" y="2498725"/>
            <a:ext cx="83820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4000" b="1">
              <a:solidFill>
                <a:schemeClr val="bg1"/>
              </a:solidFill>
              <a:latin typeface="Arial" charset="0"/>
              <a:ea typeface="+mn-ea"/>
              <a:cs typeface="+mn-cs"/>
            </a:endParaRPr>
          </a:p>
        </p:txBody>
      </p:sp>
      <p:sp>
        <p:nvSpPr>
          <p:cNvPr id="2" name="AutoShape 6">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1295400"/>
            <a:ext cx="7696200" cy="2308324"/>
          </a:xfrm>
          <a:prstGeom prst="rect">
            <a:avLst/>
          </a:prstGeom>
        </p:spPr>
        <p:txBody>
          <a:bodyPr wrap="square">
            <a:spAutoFit/>
          </a:bodyPr>
          <a:lstStyle/>
          <a:p>
            <a:r>
              <a:rPr lang="en-US" sz="3600" dirty="0">
                <a:solidFill>
                  <a:schemeClr val="bg1"/>
                </a:solidFill>
              </a:rPr>
              <a:t>Peace I leave with you, my peace I give unto you: not as the world giveth, give I unto you. Let not your heart be troubled, neither let it be afraid.</a:t>
            </a:r>
          </a:p>
        </p:txBody>
      </p:sp>
    </p:spTree>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48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1066800" y="2209800"/>
            <a:ext cx="7162800" cy="1569660"/>
          </a:xfrm>
          <a:prstGeom prst="rect">
            <a:avLst/>
          </a:prstGeom>
        </p:spPr>
        <p:txBody>
          <a:bodyPr wrap="square">
            <a:spAutoFit/>
          </a:bodyPr>
          <a:lstStyle/>
          <a:p>
            <a:pPr algn="ctr"/>
            <a:r>
              <a:rPr lang="en-US" sz="3200" dirty="0">
                <a:solidFill>
                  <a:schemeClr val="bg1"/>
                </a:solidFill>
              </a:rPr>
              <a:t>Elder </a:t>
            </a:r>
            <a:r>
              <a:rPr lang="en-US" sz="3200" dirty="0" err="1">
                <a:solidFill>
                  <a:schemeClr val="bg1"/>
                </a:solidFill>
              </a:rPr>
              <a:t>Ulisses</a:t>
            </a:r>
            <a:r>
              <a:rPr lang="en-US" sz="3200" dirty="0">
                <a:solidFill>
                  <a:schemeClr val="bg1"/>
                </a:solidFill>
              </a:rPr>
              <a:t> Soares used this scripture as the basis of his talk. Be the first to find Matthew 16:24-25! Then read it.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58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685800"/>
            <a:ext cx="7467600" cy="3046988"/>
          </a:xfrm>
          <a:prstGeom prst="rect">
            <a:avLst/>
          </a:prstGeom>
        </p:spPr>
        <p:txBody>
          <a:bodyPr wrap="square">
            <a:spAutoFit/>
          </a:bodyPr>
          <a:lstStyle/>
          <a:p>
            <a:r>
              <a:rPr lang="en-US" sz="3200" dirty="0">
                <a:solidFill>
                  <a:schemeClr val="bg1"/>
                </a:solidFill>
              </a:rPr>
              <a:t>Then said Jesus unto his disciples, If any </a:t>
            </a:r>
            <a:r>
              <a:rPr lang="en-US" sz="3200" i="1" dirty="0">
                <a:solidFill>
                  <a:schemeClr val="bg1"/>
                </a:solidFill>
              </a:rPr>
              <a:t>man</a:t>
            </a:r>
            <a:r>
              <a:rPr lang="en-US" sz="3200" dirty="0">
                <a:solidFill>
                  <a:schemeClr val="bg1"/>
                </a:solidFill>
              </a:rPr>
              <a:t> will come after me, let him deny himself, and take up his cross, and follow me. For whosoever will save his life shall lose it: and whosoever will lose his life for my sake shall find it.</a:t>
            </a:r>
          </a:p>
        </p:txBody>
      </p:sp>
    </p:spTree>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20638"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68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Rectangle 1"/>
          <p:cNvSpPr/>
          <p:nvPr/>
        </p:nvSpPr>
        <p:spPr>
          <a:xfrm>
            <a:off x="457200" y="1447800"/>
            <a:ext cx="8229600" cy="1754326"/>
          </a:xfrm>
          <a:prstGeom prst="rect">
            <a:avLst/>
          </a:prstGeom>
        </p:spPr>
        <p:txBody>
          <a:bodyPr wrap="square">
            <a:spAutoFit/>
          </a:bodyPr>
          <a:lstStyle/>
          <a:p>
            <a:pPr algn="ctr"/>
            <a:r>
              <a:rPr lang="en-US" sz="3600" dirty="0">
                <a:solidFill>
                  <a:schemeClr val="bg1"/>
                </a:solidFill>
              </a:rPr>
              <a:t>Elder David A. Bednar taught, “Remember always that your ____ is the true center of gospel learning and living.”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78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2133600" y="1219200"/>
            <a:ext cx="5029200" cy="707886"/>
          </a:xfrm>
          <a:prstGeom prst="rect">
            <a:avLst/>
          </a:prstGeom>
        </p:spPr>
        <p:txBody>
          <a:bodyPr wrap="square">
            <a:spAutoFit/>
          </a:bodyPr>
          <a:lstStyle/>
          <a:p>
            <a:pPr algn="ctr"/>
            <a:r>
              <a:rPr lang="en-US" sz="4000" dirty="0">
                <a:solidFill>
                  <a:srgbClr val="FFFFFF"/>
                </a:solidFill>
              </a:rPr>
              <a:t>Home</a:t>
            </a:r>
          </a:p>
        </p:txBody>
      </p:sp>
    </p:spTree>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89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38916" name="Text Box 4"/>
          <p:cNvSpPr txBox="1">
            <a:spLocks noChangeArrowheads="1"/>
          </p:cNvSpPr>
          <p:nvPr/>
        </p:nvSpPr>
        <p:spPr bwMode="auto">
          <a:xfrm>
            <a:off x="381000" y="762000"/>
            <a:ext cx="8382000" cy="641350"/>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endParaRPr lang="en-US" sz="3600">
              <a:solidFill>
                <a:schemeClr val="bg1"/>
              </a:solidFill>
              <a:latin typeface="Times New Roman" pitchFamily="18" charset="0"/>
              <a:ea typeface="+mn-ea"/>
              <a:cs typeface="+mn-cs"/>
            </a:endParaRPr>
          </a:p>
        </p:txBody>
      </p:sp>
      <p:sp>
        <p:nvSpPr>
          <p:cNvPr id="3" name="Rectangle 2"/>
          <p:cNvSpPr/>
          <p:nvPr/>
        </p:nvSpPr>
        <p:spPr>
          <a:xfrm>
            <a:off x="1143000" y="1066800"/>
            <a:ext cx="7239000" cy="2554545"/>
          </a:xfrm>
          <a:prstGeom prst="rect">
            <a:avLst/>
          </a:prstGeom>
        </p:spPr>
        <p:txBody>
          <a:bodyPr wrap="square">
            <a:spAutoFit/>
          </a:bodyPr>
          <a:lstStyle/>
          <a:p>
            <a:pPr algn="ctr"/>
            <a:r>
              <a:rPr lang="en-US" sz="3200" dirty="0">
                <a:solidFill>
                  <a:schemeClr val="bg1"/>
                </a:solidFill>
              </a:rPr>
              <a:t>Elder Dale G. </a:t>
            </a:r>
            <a:r>
              <a:rPr lang="en-US" sz="3200" dirty="0" err="1">
                <a:solidFill>
                  <a:schemeClr val="bg1"/>
                </a:solidFill>
              </a:rPr>
              <a:t>Renlund</a:t>
            </a:r>
            <a:r>
              <a:rPr lang="en-US" sz="3200" dirty="0">
                <a:solidFill>
                  <a:schemeClr val="bg1"/>
                </a:solidFill>
              </a:rPr>
              <a:t> said, “It might be nice if increased faith were transmitted like the flu or the common cold. Then, a simple _________ ______ would build faith in others.” Fill in the blanks.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399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143000"/>
            <a:ext cx="8077200" cy="584776"/>
          </a:xfrm>
          <a:prstGeom prst="rect">
            <a:avLst/>
          </a:prstGeom>
        </p:spPr>
        <p:txBody>
          <a:bodyPr wrap="square">
            <a:spAutoFit/>
          </a:bodyPr>
          <a:lstStyle/>
          <a:p>
            <a:pPr algn="ctr"/>
            <a:r>
              <a:rPr lang="en-US" sz="3200" dirty="0">
                <a:solidFill>
                  <a:srgbClr val="FFFFFF"/>
                </a:solidFill>
              </a:rPr>
              <a:t>‘Spiritual’ Sneeze</a:t>
            </a:r>
          </a:p>
        </p:txBody>
      </p:sp>
    </p:spTree>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09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Rectangle 1"/>
          <p:cNvSpPr/>
          <p:nvPr/>
        </p:nvSpPr>
        <p:spPr>
          <a:xfrm>
            <a:off x="990600" y="1219200"/>
            <a:ext cx="7086600" cy="3046988"/>
          </a:xfrm>
          <a:prstGeom prst="rect">
            <a:avLst/>
          </a:prstGeom>
        </p:spPr>
        <p:txBody>
          <a:bodyPr wrap="square">
            <a:spAutoFit/>
          </a:bodyPr>
          <a:lstStyle/>
          <a:p>
            <a:pPr algn="ctr"/>
            <a:r>
              <a:rPr lang="en-US" sz="3200" dirty="0">
                <a:solidFill>
                  <a:schemeClr val="bg1"/>
                </a:solidFill>
              </a:rPr>
              <a:t>This apostle announced the changes last October for two hour church and the new Come, Follow Me - For Individuals and Families. He also announced the changes to the young men program in the Saturday afternoon session. Who is he?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0" y="-1270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19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371600" y="1371600"/>
            <a:ext cx="6172200" cy="707886"/>
          </a:xfrm>
          <a:prstGeom prst="rect">
            <a:avLst/>
          </a:prstGeom>
        </p:spPr>
        <p:txBody>
          <a:bodyPr wrap="square">
            <a:spAutoFit/>
          </a:bodyPr>
          <a:lstStyle/>
          <a:p>
            <a:pPr algn="ctr"/>
            <a:r>
              <a:rPr lang="en-US" sz="4000" dirty="0">
                <a:solidFill>
                  <a:srgbClr val="FFFFFF"/>
                </a:solidFill>
              </a:rPr>
              <a:t>Quentin L. Cook</a:t>
            </a: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147" name="Text Box 6"/>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2">
            <a:hlinkClick r:id="rId3"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735873" y="1447800"/>
            <a:ext cx="1672253" cy="646331"/>
          </a:xfrm>
          <a:prstGeom prst="rect">
            <a:avLst/>
          </a:prstGeom>
        </p:spPr>
        <p:txBody>
          <a:bodyPr wrap="none">
            <a:spAutoFit/>
          </a:bodyPr>
          <a:lstStyle/>
          <a:p>
            <a:r>
              <a:rPr lang="en-US" sz="3600" dirty="0">
                <a:solidFill>
                  <a:schemeClr val="bg1"/>
                </a:solidFill>
              </a:rPr>
              <a:t>Nourish</a:t>
            </a:r>
          </a:p>
        </p:txBody>
      </p:sp>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30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14400" y="1676400"/>
            <a:ext cx="7315200" cy="2554545"/>
          </a:xfrm>
          <a:prstGeom prst="rect">
            <a:avLst/>
          </a:prstGeom>
        </p:spPr>
        <p:txBody>
          <a:bodyPr wrap="square">
            <a:spAutoFit/>
          </a:bodyPr>
          <a:lstStyle/>
          <a:p>
            <a:pPr algn="ctr"/>
            <a:r>
              <a:rPr lang="en-US" sz="4000" dirty="0">
                <a:solidFill>
                  <a:schemeClr val="bg1"/>
                </a:solidFill>
              </a:rPr>
              <a:t>President Henry B. Eyring taught, “Greater happiness comes from greater personal ________.” </a:t>
            </a:r>
          </a:p>
          <a:p>
            <a:pPr algn="ctr"/>
            <a:r>
              <a:rPr lang="en-US" sz="4000" dirty="0">
                <a:solidFill>
                  <a:schemeClr val="bg1"/>
                </a:solidFill>
              </a:rPr>
              <a:t>Fill in the blank.</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0" y="-1270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40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457200" y="1219200"/>
            <a:ext cx="8305800" cy="707886"/>
          </a:xfrm>
          <a:prstGeom prst="rect">
            <a:avLst/>
          </a:prstGeom>
        </p:spPr>
        <p:txBody>
          <a:bodyPr wrap="square">
            <a:spAutoFit/>
          </a:bodyPr>
          <a:lstStyle/>
          <a:p>
            <a:pPr algn="ctr"/>
            <a:r>
              <a:rPr lang="en-US" sz="4000" dirty="0">
                <a:solidFill>
                  <a:srgbClr val="FFFFFF"/>
                </a:solidFill>
              </a:rPr>
              <a:t>Holiness</a:t>
            </a:r>
          </a:p>
        </p:txBody>
      </p:sp>
    </p:spTree>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50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990600" y="1600200"/>
            <a:ext cx="7162800" cy="3416320"/>
          </a:xfrm>
          <a:prstGeom prst="rect">
            <a:avLst/>
          </a:prstGeom>
        </p:spPr>
        <p:txBody>
          <a:bodyPr wrap="square">
            <a:spAutoFit/>
          </a:bodyPr>
          <a:lstStyle/>
          <a:p>
            <a:pPr algn="ctr"/>
            <a:r>
              <a:rPr lang="en-US" sz="3600" dirty="0">
                <a:solidFill>
                  <a:schemeClr val="bg1"/>
                </a:solidFill>
              </a:rPr>
              <a:t>Elder Neil L. Andersen said, “In our world today, the adversary’s construction crews are working overtime, hastily inflating the _____ ___ ________ ________.” </a:t>
            </a:r>
          </a:p>
          <a:p>
            <a:pPr algn="ctr"/>
            <a:r>
              <a:rPr lang="en-US" sz="3600" dirty="0">
                <a:solidFill>
                  <a:schemeClr val="bg1"/>
                </a:solidFill>
              </a:rPr>
              <a:t>Fill in the blanks.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60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600200" y="1219200"/>
            <a:ext cx="6553200" cy="646331"/>
          </a:xfrm>
          <a:prstGeom prst="rect">
            <a:avLst/>
          </a:prstGeom>
        </p:spPr>
        <p:txBody>
          <a:bodyPr wrap="square">
            <a:spAutoFit/>
          </a:bodyPr>
          <a:lstStyle/>
          <a:p>
            <a:pPr algn="ctr"/>
            <a:r>
              <a:rPr lang="en-US" sz="3600" dirty="0">
                <a:solidFill>
                  <a:schemeClr val="bg1"/>
                </a:solidFill>
              </a:rPr>
              <a:t>Large and spacious building</a:t>
            </a:r>
          </a:p>
        </p:txBody>
      </p:sp>
    </p:spTree>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sz="6000">
              <a:solidFill>
                <a:schemeClr val="bg1"/>
              </a:solidFill>
            </a:endParaRPr>
          </a:p>
        </p:txBody>
      </p:sp>
      <p:sp>
        <p:nvSpPr>
          <p:cNvPr id="471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Rectangle 1"/>
          <p:cNvSpPr/>
          <p:nvPr/>
        </p:nvSpPr>
        <p:spPr>
          <a:xfrm>
            <a:off x="266700" y="920621"/>
            <a:ext cx="8610600" cy="5016758"/>
          </a:xfrm>
          <a:prstGeom prst="rect">
            <a:avLst/>
          </a:prstGeom>
        </p:spPr>
        <p:txBody>
          <a:bodyPr wrap="square">
            <a:spAutoFit/>
          </a:bodyPr>
          <a:lstStyle/>
          <a:p>
            <a:pPr algn="ctr"/>
            <a:r>
              <a:rPr lang="en-US" sz="3200" dirty="0">
                <a:solidFill>
                  <a:schemeClr val="bg1"/>
                </a:solidFill>
              </a:rPr>
              <a:t>Elder Terence M. Vinson of the Presidency of the Seventy talked about an Australian phrase. He said, “In Australia, the term ____ ______ means people are what they say they are — essentially, they do what they mean and they go “all in” when they say they are committed. . . So, the question for each of us is: Are we also ____ ______ about the gospel? Because being half-hearted is not being ____ ______! And God is not known for showering praise on the lukewarm.” What is the phrase?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81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8132" name="TextBox 5"/>
          <p:cNvSpPr txBox="1">
            <a:spLocks noChangeArrowheads="1"/>
          </p:cNvSpPr>
          <p:nvPr/>
        </p:nvSpPr>
        <p:spPr bwMode="auto">
          <a:xfrm>
            <a:off x="1066800" y="1524000"/>
            <a:ext cx="7010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Fair Dinkum</a:t>
            </a:r>
          </a:p>
        </p:txBody>
      </p:sp>
    </p:spTree>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90600" y="1143000"/>
            <a:ext cx="7010400" cy="2308324"/>
          </a:xfrm>
          <a:prstGeom prst="rect">
            <a:avLst/>
          </a:prstGeom>
        </p:spPr>
        <p:txBody>
          <a:bodyPr wrap="square">
            <a:spAutoFit/>
          </a:bodyPr>
          <a:lstStyle/>
          <a:p>
            <a:pPr algn="ctr"/>
            <a:r>
              <a:rPr lang="en-US" sz="3600" dirty="0">
                <a:solidFill>
                  <a:schemeClr val="bg1"/>
                </a:solidFill>
              </a:rPr>
              <a:t>Elder Ronald A. </a:t>
            </a:r>
            <a:r>
              <a:rPr lang="en-US" sz="3600" dirty="0" err="1">
                <a:solidFill>
                  <a:schemeClr val="bg1"/>
                </a:solidFill>
              </a:rPr>
              <a:t>Rasband</a:t>
            </a:r>
            <a:r>
              <a:rPr lang="en-US" sz="3600" dirty="0">
                <a:solidFill>
                  <a:schemeClr val="bg1"/>
                </a:solidFill>
              </a:rPr>
              <a:t> taught, “_______ ________ is not a habit; it is a characteristic of being a disciple of Jesus Christ.” Fill in the blank.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01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95400" y="1981200"/>
            <a:ext cx="6705600" cy="707886"/>
          </a:xfrm>
          <a:prstGeom prst="rect">
            <a:avLst/>
          </a:prstGeom>
        </p:spPr>
        <p:txBody>
          <a:bodyPr wrap="square">
            <a:spAutoFit/>
          </a:bodyPr>
          <a:lstStyle/>
          <a:p>
            <a:pPr algn="ctr"/>
            <a:r>
              <a:rPr lang="en-US" sz="4000" dirty="0">
                <a:solidFill>
                  <a:srgbClr val="FFFFFF"/>
                </a:solidFill>
              </a:rPr>
              <a:t>Keeping promises</a:t>
            </a:r>
          </a:p>
        </p:txBody>
      </p:sp>
    </p:spTree>
  </p:cSld>
  <p:clrMapOvr>
    <a:masterClrMapping/>
  </p:clrMapOvr>
  <p:transition spd="slow"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752600"/>
            <a:ext cx="7391400" cy="2062103"/>
          </a:xfrm>
          <a:prstGeom prst="rect">
            <a:avLst/>
          </a:prstGeom>
        </p:spPr>
        <p:txBody>
          <a:bodyPr wrap="square">
            <a:spAutoFit/>
          </a:bodyPr>
          <a:lstStyle/>
          <a:p>
            <a:pPr algn="ctr"/>
            <a:r>
              <a:rPr lang="en-US" sz="3200" dirty="0">
                <a:solidFill>
                  <a:schemeClr val="bg1"/>
                </a:solidFill>
              </a:rPr>
              <a:t>Elder Dieter F. Uchtdorf said, “Remember that discipleship is not about doing things perfectly, it is about doing things _____________.” Fill in the blank.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22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219200" y="1905000"/>
            <a:ext cx="6705600" cy="769441"/>
          </a:xfrm>
          <a:prstGeom prst="rect">
            <a:avLst/>
          </a:prstGeom>
        </p:spPr>
        <p:txBody>
          <a:bodyPr wrap="square">
            <a:spAutoFit/>
          </a:bodyPr>
          <a:lstStyle/>
          <a:p>
            <a:pPr algn="ctr"/>
            <a:r>
              <a:rPr lang="en-US" sz="4400" dirty="0">
                <a:solidFill>
                  <a:srgbClr val="FFFFFF"/>
                </a:solidFill>
              </a:rPr>
              <a:t>Intentionally</a:t>
            </a:r>
          </a:p>
        </p:txBody>
      </p:sp>
    </p:spTree>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1"/>
            <a:ext cx="9144000" cy="6858001"/>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71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4" name="Rectangle 3"/>
          <p:cNvSpPr/>
          <p:nvPr/>
        </p:nvSpPr>
        <p:spPr>
          <a:xfrm>
            <a:off x="762000" y="1351509"/>
            <a:ext cx="7467600" cy="584776"/>
          </a:xfrm>
          <a:prstGeom prst="rect">
            <a:avLst/>
          </a:prstGeom>
        </p:spPr>
        <p:txBody>
          <a:bodyPr wrap="square">
            <a:spAutoFit/>
          </a:bodyPr>
          <a:lstStyle/>
          <a:p>
            <a:endParaRPr lang="en-US" sz="3200" dirty="0">
              <a:solidFill>
                <a:srgbClr val="FFFFFF"/>
              </a:solidFill>
            </a:endParaRPr>
          </a:p>
        </p:txBody>
      </p:sp>
      <p:sp>
        <p:nvSpPr>
          <p:cNvPr id="3" name="Rectangle 2"/>
          <p:cNvSpPr/>
          <p:nvPr/>
        </p:nvSpPr>
        <p:spPr>
          <a:xfrm>
            <a:off x="609600" y="1905506"/>
            <a:ext cx="8001000" cy="2862322"/>
          </a:xfrm>
          <a:prstGeom prst="rect">
            <a:avLst/>
          </a:prstGeom>
        </p:spPr>
        <p:txBody>
          <a:bodyPr wrap="square">
            <a:spAutoFit/>
          </a:bodyPr>
          <a:lstStyle/>
          <a:p>
            <a:pPr algn="ctr"/>
            <a:r>
              <a:rPr lang="en-US" sz="3600" dirty="0">
                <a:solidFill>
                  <a:schemeClr val="bg1"/>
                </a:solidFill>
              </a:rPr>
              <a:t>Elder Jorge M. Alvarado taught, “The influence we have on our children is more ________ as they see us walking faithfully on the covenant path.” </a:t>
            </a:r>
          </a:p>
          <a:p>
            <a:pPr algn="ctr"/>
            <a:r>
              <a:rPr lang="en-US" sz="3600" dirty="0">
                <a:solidFill>
                  <a:schemeClr val="bg1"/>
                </a:solidFill>
              </a:rPr>
              <a:t>Fill in the blank.</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32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90600" y="1371600"/>
            <a:ext cx="7391400" cy="2862322"/>
          </a:xfrm>
          <a:prstGeom prst="rect">
            <a:avLst/>
          </a:prstGeom>
        </p:spPr>
        <p:txBody>
          <a:bodyPr wrap="square">
            <a:spAutoFit/>
          </a:bodyPr>
          <a:lstStyle/>
          <a:p>
            <a:pPr algn="ctr"/>
            <a:r>
              <a:rPr lang="en-US" sz="3600" dirty="0">
                <a:solidFill>
                  <a:schemeClr val="bg1"/>
                </a:solidFill>
              </a:rPr>
              <a:t>Elder Gary E. Stevenson told the story of Moses </a:t>
            </a:r>
            <a:r>
              <a:rPr lang="en-US" sz="3600" i="1" dirty="0">
                <a:solidFill>
                  <a:schemeClr val="bg1"/>
                </a:solidFill>
              </a:rPr>
              <a:t>not</a:t>
            </a:r>
            <a:r>
              <a:rPr lang="en-US" sz="3600" dirty="0">
                <a:solidFill>
                  <a:schemeClr val="bg1"/>
                </a:solidFill>
              </a:rPr>
              <a:t> being deceived by Satan. He then invited us to respond in the same way when we feel influenced by temptation. What did he say to do?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7938"/>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42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09600" y="914400"/>
            <a:ext cx="8077200" cy="2862322"/>
          </a:xfrm>
          <a:prstGeom prst="rect">
            <a:avLst/>
          </a:prstGeom>
        </p:spPr>
        <p:txBody>
          <a:bodyPr wrap="square">
            <a:spAutoFit/>
          </a:bodyPr>
          <a:lstStyle/>
          <a:p>
            <a:pPr algn="ctr"/>
            <a:r>
              <a:rPr lang="en-US" sz="3600" dirty="0">
                <a:solidFill>
                  <a:schemeClr val="bg1"/>
                </a:solidFill>
              </a:rPr>
              <a:t>“Command the enemy of your soul by saying, ‘Go away. You have no glory. Do not tempt me or lie to me. For I know who I am, a child of God. And I will always call upon my God for his help.’”</a:t>
            </a:r>
          </a:p>
        </p:txBody>
      </p:sp>
    </p:spTree>
  </p:cSld>
  <p:clrMapOvr>
    <a:masterClrMapping/>
  </p:clrMapOvr>
  <p:transition spd="slow"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52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Rectangle 1"/>
          <p:cNvSpPr/>
          <p:nvPr/>
        </p:nvSpPr>
        <p:spPr>
          <a:xfrm>
            <a:off x="914400" y="1219200"/>
            <a:ext cx="7239000" cy="4401205"/>
          </a:xfrm>
          <a:prstGeom prst="rect">
            <a:avLst/>
          </a:prstGeom>
        </p:spPr>
        <p:txBody>
          <a:bodyPr wrap="square">
            <a:spAutoFit/>
          </a:bodyPr>
          <a:lstStyle/>
          <a:p>
            <a:pPr algn="ctr"/>
            <a:r>
              <a:rPr lang="en-US" sz="4000" dirty="0">
                <a:solidFill>
                  <a:schemeClr val="bg1"/>
                </a:solidFill>
              </a:rPr>
              <a:t>President M. Russell M. Ballard taught, “It seems clear to me that one of the most important things we can learn in this life is how to emphasize our eternal ________ nature and control our ____ desires.” Fill in the blanks.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563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$500</a:t>
            </a:r>
          </a:p>
        </p:txBody>
      </p:sp>
      <p:sp>
        <p:nvSpPr>
          <p:cNvPr id="2" name="AutoShape 5">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524000"/>
            <a:ext cx="6781800" cy="1077218"/>
          </a:xfrm>
          <a:prstGeom prst="rect">
            <a:avLst/>
          </a:prstGeom>
        </p:spPr>
        <p:txBody>
          <a:bodyPr wrap="square">
            <a:spAutoFit/>
          </a:bodyPr>
          <a:lstStyle/>
          <a:p>
            <a:pPr algn="ctr"/>
            <a:r>
              <a:rPr lang="en-US" sz="3200" dirty="0">
                <a:solidFill>
                  <a:srgbClr val="FFFFFF"/>
                </a:solidFill>
              </a:rPr>
              <a:t>Spiritual</a:t>
            </a:r>
          </a:p>
          <a:p>
            <a:pPr algn="ctr"/>
            <a:r>
              <a:rPr lang="en-US" sz="3200" dirty="0">
                <a:solidFill>
                  <a:srgbClr val="FFFFFF"/>
                </a:solidFill>
              </a:rPr>
              <a:t>Evil</a:t>
            </a:r>
          </a:p>
        </p:txBody>
      </p:sp>
    </p:spTree>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75" name="Rectangle 124">
            <a:hlinkClick r:id="rId3" action="ppaction://hlinksldjump"/>
          </p:cNvPr>
          <p:cNvSpPr>
            <a:spLocks noChangeArrowheads="1"/>
          </p:cNvSpPr>
          <p:nvPr/>
        </p:nvSpPr>
        <p:spPr bwMode="auto">
          <a:xfrm>
            <a:off x="0" y="0"/>
            <a:ext cx="9144000" cy="6934200"/>
          </a:xfrm>
          <a:prstGeom prst="rect">
            <a:avLst/>
          </a:prstGeom>
          <a:solidFill>
            <a:srgbClr val="3366FF">
              <a:alpha val="62000"/>
            </a:srgbClr>
          </a:solidFill>
          <a:ln w="76200">
            <a:solidFill>
              <a:schemeClr val="tx1"/>
            </a:solidFill>
            <a:miter lim="800000"/>
            <a:headEnd/>
            <a:tailEnd/>
          </a:ln>
        </p:spPr>
        <p:txBody>
          <a:bodyPr wrap="none" anchor="ctr"/>
          <a:lstStyle/>
          <a:p>
            <a:endParaRPr lang="en-US"/>
          </a:p>
        </p:txBody>
      </p:sp>
      <p:sp>
        <p:nvSpPr>
          <p:cNvPr id="68610" name="Rectangle 76"/>
          <p:cNvSpPr>
            <a:spLocks noChangeArrowheads="1"/>
          </p:cNvSpPr>
          <p:nvPr/>
        </p:nvSpPr>
        <p:spPr bwMode="auto">
          <a:xfrm>
            <a:off x="152400" y="685800"/>
            <a:ext cx="6019800" cy="6096000"/>
          </a:xfrm>
          <a:prstGeom prst="rect">
            <a:avLst/>
          </a:prstGeom>
          <a:gradFill rotWithShape="0">
            <a:gsLst>
              <a:gs pos="0">
                <a:srgbClr val="000066"/>
              </a:gs>
              <a:gs pos="50000">
                <a:srgbClr val="0033CC"/>
              </a:gs>
              <a:gs pos="100000">
                <a:srgbClr val="000066"/>
              </a:gs>
            </a:gsLst>
            <a:lin ang="18900000" scaled="1"/>
          </a:gradFill>
          <a:ln w="76200">
            <a:solidFill>
              <a:schemeClr val="tx1"/>
            </a:solidFill>
            <a:miter lim="800000"/>
            <a:headEnd/>
            <a:tailEnd/>
          </a:ln>
        </p:spPr>
        <p:txBody>
          <a:bodyPr wrap="none" anchor="ctr"/>
          <a:lstStyle/>
          <a:p>
            <a:endParaRPr lang="en-US"/>
          </a:p>
        </p:txBody>
      </p:sp>
      <p:sp>
        <p:nvSpPr>
          <p:cNvPr id="68616" name="AutoShape 9"/>
          <p:cNvSpPr>
            <a:spLocks noChangeArrowheads="1"/>
          </p:cNvSpPr>
          <p:nvPr/>
        </p:nvSpPr>
        <p:spPr bwMode="auto">
          <a:xfrm>
            <a:off x="49276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17" name="AutoShape 10"/>
          <p:cNvSpPr>
            <a:spLocks noChangeArrowheads="1"/>
          </p:cNvSpPr>
          <p:nvPr/>
        </p:nvSpPr>
        <p:spPr bwMode="auto">
          <a:xfrm>
            <a:off x="49276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18" name="AutoShape 11"/>
          <p:cNvSpPr>
            <a:spLocks noChangeArrowheads="1"/>
          </p:cNvSpPr>
          <p:nvPr/>
        </p:nvSpPr>
        <p:spPr bwMode="auto">
          <a:xfrm>
            <a:off x="49276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19" name="AutoShape 12"/>
          <p:cNvSpPr>
            <a:spLocks noChangeArrowheads="1"/>
          </p:cNvSpPr>
          <p:nvPr/>
        </p:nvSpPr>
        <p:spPr bwMode="auto">
          <a:xfrm>
            <a:off x="49276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0" name="AutoShape 13"/>
          <p:cNvSpPr>
            <a:spLocks noChangeArrowheads="1"/>
          </p:cNvSpPr>
          <p:nvPr/>
        </p:nvSpPr>
        <p:spPr bwMode="auto">
          <a:xfrm>
            <a:off x="49276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1" name="AutoShape 14"/>
          <p:cNvSpPr>
            <a:spLocks noChangeArrowheads="1"/>
          </p:cNvSpPr>
          <p:nvPr/>
        </p:nvSpPr>
        <p:spPr bwMode="auto">
          <a:xfrm>
            <a:off x="37338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2" name="AutoShape 15"/>
          <p:cNvSpPr>
            <a:spLocks noChangeArrowheads="1"/>
          </p:cNvSpPr>
          <p:nvPr/>
        </p:nvSpPr>
        <p:spPr bwMode="auto">
          <a:xfrm>
            <a:off x="37338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3" name="AutoShape 16"/>
          <p:cNvSpPr>
            <a:spLocks noChangeArrowheads="1"/>
          </p:cNvSpPr>
          <p:nvPr/>
        </p:nvSpPr>
        <p:spPr bwMode="auto">
          <a:xfrm>
            <a:off x="37338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4" name="AutoShape 17"/>
          <p:cNvSpPr>
            <a:spLocks noChangeArrowheads="1"/>
          </p:cNvSpPr>
          <p:nvPr/>
        </p:nvSpPr>
        <p:spPr bwMode="auto">
          <a:xfrm>
            <a:off x="37338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5" name="AutoShape 18"/>
          <p:cNvSpPr>
            <a:spLocks noChangeArrowheads="1"/>
          </p:cNvSpPr>
          <p:nvPr/>
        </p:nvSpPr>
        <p:spPr bwMode="auto">
          <a:xfrm>
            <a:off x="37338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6" name="AutoShape 19"/>
          <p:cNvSpPr>
            <a:spLocks noChangeArrowheads="1"/>
          </p:cNvSpPr>
          <p:nvPr/>
        </p:nvSpPr>
        <p:spPr bwMode="auto">
          <a:xfrm>
            <a:off x="25400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7" name="AutoShape 20"/>
          <p:cNvSpPr>
            <a:spLocks noChangeArrowheads="1"/>
          </p:cNvSpPr>
          <p:nvPr/>
        </p:nvSpPr>
        <p:spPr bwMode="auto">
          <a:xfrm>
            <a:off x="25400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8" name="AutoShape 21"/>
          <p:cNvSpPr>
            <a:spLocks noChangeArrowheads="1"/>
          </p:cNvSpPr>
          <p:nvPr/>
        </p:nvSpPr>
        <p:spPr bwMode="auto">
          <a:xfrm>
            <a:off x="25400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29" name="AutoShape 22"/>
          <p:cNvSpPr>
            <a:spLocks noChangeArrowheads="1"/>
          </p:cNvSpPr>
          <p:nvPr/>
        </p:nvSpPr>
        <p:spPr bwMode="auto">
          <a:xfrm>
            <a:off x="25400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0" name="AutoShape 23"/>
          <p:cNvSpPr>
            <a:spLocks noChangeArrowheads="1"/>
          </p:cNvSpPr>
          <p:nvPr/>
        </p:nvSpPr>
        <p:spPr bwMode="auto">
          <a:xfrm>
            <a:off x="25400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1" name="AutoShape 24"/>
          <p:cNvSpPr>
            <a:spLocks noChangeArrowheads="1"/>
          </p:cNvSpPr>
          <p:nvPr/>
        </p:nvSpPr>
        <p:spPr bwMode="auto">
          <a:xfrm>
            <a:off x="13462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2" name="AutoShape 25"/>
          <p:cNvSpPr>
            <a:spLocks noChangeArrowheads="1"/>
          </p:cNvSpPr>
          <p:nvPr/>
        </p:nvSpPr>
        <p:spPr bwMode="auto">
          <a:xfrm>
            <a:off x="13462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3" name="AutoShape 26"/>
          <p:cNvSpPr>
            <a:spLocks noChangeArrowheads="1"/>
          </p:cNvSpPr>
          <p:nvPr/>
        </p:nvSpPr>
        <p:spPr bwMode="auto">
          <a:xfrm>
            <a:off x="13462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4" name="AutoShape 27"/>
          <p:cNvSpPr>
            <a:spLocks noChangeArrowheads="1"/>
          </p:cNvSpPr>
          <p:nvPr/>
        </p:nvSpPr>
        <p:spPr bwMode="auto">
          <a:xfrm>
            <a:off x="13462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5" name="AutoShape 28"/>
          <p:cNvSpPr>
            <a:spLocks noChangeArrowheads="1"/>
          </p:cNvSpPr>
          <p:nvPr/>
        </p:nvSpPr>
        <p:spPr bwMode="auto">
          <a:xfrm>
            <a:off x="13462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6" name="AutoShape 29"/>
          <p:cNvSpPr>
            <a:spLocks noChangeArrowheads="1"/>
          </p:cNvSpPr>
          <p:nvPr/>
        </p:nvSpPr>
        <p:spPr bwMode="auto">
          <a:xfrm>
            <a:off x="152400" y="5759450"/>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7" name="AutoShape 30"/>
          <p:cNvSpPr>
            <a:spLocks noChangeArrowheads="1"/>
          </p:cNvSpPr>
          <p:nvPr/>
        </p:nvSpPr>
        <p:spPr bwMode="auto">
          <a:xfrm>
            <a:off x="152400" y="4735513"/>
            <a:ext cx="1193800" cy="1023937"/>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8" name="AutoShape 31"/>
          <p:cNvSpPr>
            <a:spLocks noChangeArrowheads="1"/>
          </p:cNvSpPr>
          <p:nvPr/>
        </p:nvSpPr>
        <p:spPr bwMode="auto">
          <a:xfrm>
            <a:off x="152400" y="3713163"/>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39" name="AutoShape 32"/>
          <p:cNvSpPr>
            <a:spLocks noChangeArrowheads="1"/>
          </p:cNvSpPr>
          <p:nvPr/>
        </p:nvSpPr>
        <p:spPr bwMode="auto">
          <a:xfrm>
            <a:off x="152400" y="2689225"/>
            <a:ext cx="1193800" cy="1023938"/>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40" name="AutoShape 33"/>
          <p:cNvSpPr>
            <a:spLocks noChangeArrowheads="1"/>
          </p:cNvSpPr>
          <p:nvPr/>
        </p:nvSpPr>
        <p:spPr bwMode="auto">
          <a:xfrm>
            <a:off x="152400" y="1666875"/>
            <a:ext cx="1193800" cy="1022350"/>
          </a:xfrm>
          <a:prstGeom prst="roundRect">
            <a:avLst>
              <a:gd name="adj" fmla="val 16667"/>
            </a:avLst>
          </a:prstGeom>
          <a:noFill/>
          <a:ln w="28575">
            <a:solidFill>
              <a:srgbClr val="DDDDDD"/>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8641" name="AutoShape 34"/>
          <p:cNvSpPr>
            <a:spLocks noChangeArrowheads="1"/>
          </p:cNvSpPr>
          <p:nvPr/>
        </p:nvSpPr>
        <p:spPr bwMode="auto">
          <a:xfrm>
            <a:off x="152400" y="642938"/>
            <a:ext cx="1193800" cy="1023937"/>
          </a:xfrm>
          <a:prstGeom prst="roundRect">
            <a:avLst>
              <a:gd name="adj" fmla="val 16667"/>
            </a:avLst>
          </a:prstGeom>
          <a:solidFill>
            <a:srgbClr val="000066"/>
          </a:solidFill>
          <a:ln w="28575">
            <a:solidFill>
              <a:srgbClr val="DDDDDD"/>
            </a:solidFill>
            <a:round/>
            <a:headEnd/>
            <a:tailEnd/>
          </a:ln>
        </p:spPr>
        <p:txBody>
          <a:bodyPr wrap="none" anchor="ctr"/>
          <a:lstStyle/>
          <a:p>
            <a:endParaRPr lang="en-US" dirty="0"/>
          </a:p>
        </p:txBody>
      </p:sp>
      <p:sp>
        <p:nvSpPr>
          <p:cNvPr id="68644" name="AutoShape 36"/>
          <p:cNvSpPr>
            <a:spLocks noChangeArrowheads="1"/>
          </p:cNvSpPr>
          <p:nvPr/>
        </p:nvSpPr>
        <p:spPr bwMode="auto">
          <a:xfrm>
            <a:off x="4940612" y="665163"/>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defRPr/>
            </a:pPr>
            <a:endParaRPr lang="en-US" sz="1400" b="1" spc="-100" dirty="0">
              <a:solidFill>
                <a:schemeClr val="bg1"/>
              </a:solidFill>
              <a:latin typeface="Arial" pitchFamily="34" charset="0"/>
              <a:ea typeface="+mn-ea"/>
              <a:cs typeface="Arial" pitchFamily="34" charset="0"/>
            </a:endParaRPr>
          </a:p>
        </p:txBody>
      </p:sp>
      <p:sp>
        <p:nvSpPr>
          <p:cNvPr id="2" name="AutoShape 37"/>
          <p:cNvSpPr>
            <a:spLocks noChangeArrowheads="1"/>
          </p:cNvSpPr>
          <p:nvPr/>
        </p:nvSpPr>
        <p:spPr bwMode="auto">
          <a:xfrm>
            <a:off x="37338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r>
              <a:rPr lang="en-US" sz="1800" b="1" dirty="0">
                <a:solidFill>
                  <a:schemeClr val="bg1"/>
                </a:solidFill>
                <a:latin typeface="Arial" charset="0"/>
                <a:cs typeface="Arial" charset="0"/>
              </a:rPr>
              <a:t>Words of</a:t>
            </a:r>
          </a:p>
          <a:p>
            <a:pPr algn="ctr"/>
            <a:r>
              <a:rPr lang="en-US" sz="1800" b="1" dirty="0">
                <a:solidFill>
                  <a:schemeClr val="bg1"/>
                </a:solidFill>
                <a:latin typeface="Arial" charset="0"/>
                <a:cs typeface="Arial" charset="0"/>
              </a:rPr>
              <a:t>A Prophet</a:t>
            </a:r>
          </a:p>
        </p:txBody>
      </p:sp>
      <p:sp>
        <p:nvSpPr>
          <p:cNvPr id="68645" name="AutoShape 38"/>
          <p:cNvSpPr>
            <a:spLocks noChangeArrowheads="1"/>
          </p:cNvSpPr>
          <p:nvPr/>
        </p:nvSpPr>
        <p:spPr bwMode="auto">
          <a:xfrm>
            <a:off x="2540000" y="654050"/>
            <a:ext cx="1193800" cy="1022350"/>
          </a:xfrm>
          <a:prstGeom prst="roundRect">
            <a:avLst>
              <a:gd name="adj" fmla="val 16667"/>
            </a:avLst>
          </a:prstGeom>
          <a:solidFill>
            <a:srgbClr val="000066"/>
          </a:solidFill>
          <a:ln w="28575">
            <a:solidFill>
              <a:srgbClr val="DDDDDD"/>
            </a:solidFill>
            <a:round/>
            <a:headEnd/>
            <a:tailEnd/>
          </a:ln>
        </p:spPr>
        <p:txBody>
          <a:bodyPr wrap="none" anchor="ctr"/>
          <a:lstStyle/>
          <a:p>
            <a:pPr algn="ctr">
              <a:spcAft>
                <a:spcPts val="1200"/>
              </a:spcAft>
            </a:pPr>
            <a:r>
              <a:rPr lang="en-US" sz="1600" b="1" dirty="0">
                <a:solidFill>
                  <a:schemeClr val="bg1"/>
                </a:solidFill>
                <a:latin typeface="Arial" charset="0"/>
                <a:cs typeface="Arial" charset="0"/>
              </a:rPr>
              <a:t>Funny</a:t>
            </a:r>
          </a:p>
          <a:p>
            <a:pPr algn="ctr">
              <a:spcAft>
                <a:spcPts val="1200"/>
              </a:spcAft>
            </a:pPr>
            <a:r>
              <a:rPr lang="en-US" sz="1600" b="1" dirty="0">
                <a:solidFill>
                  <a:schemeClr val="bg1"/>
                </a:solidFill>
                <a:latin typeface="Arial" charset="0"/>
                <a:cs typeface="Arial" charset="0"/>
              </a:rPr>
              <a:t>Thing</a:t>
            </a:r>
          </a:p>
        </p:txBody>
      </p:sp>
      <p:sp>
        <p:nvSpPr>
          <p:cNvPr id="3111" name="AutoShape 39"/>
          <p:cNvSpPr>
            <a:spLocks noChangeArrowheads="1"/>
          </p:cNvSpPr>
          <p:nvPr/>
        </p:nvSpPr>
        <p:spPr bwMode="auto">
          <a:xfrm>
            <a:off x="1346200" y="654050"/>
            <a:ext cx="1193800" cy="1022350"/>
          </a:xfrm>
          <a:prstGeom prst="roundRect">
            <a:avLst>
              <a:gd name="adj" fmla="val 16667"/>
            </a:avLst>
          </a:prstGeom>
          <a:solidFill>
            <a:srgbClr val="000066"/>
          </a:solidFill>
          <a:ln w="28575">
            <a:solidFill>
              <a:srgbClr val="DDDDDD"/>
            </a:solidFill>
            <a:round/>
            <a:headEnd/>
            <a:tailEnd/>
          </a:ln>
          <a:effectLst/>
        </p:spPr>
        <p:txBody>
          <a:bodyPr wrap="none" anchor="ctr"/>
          <a:lstStyle/>
          <a:p>
            <a:pPr algn="ctr">
              <a:spcAft>
                <a:spcPts val="1200"/>
              </a:spcAft>
              <a:defRPr/>
            </a:pPr>
            <a:r>
              <a:rPr lang="en-US" sz="1800" b="1" spc="-100" dirty="0">
                <a:solidFill>
                  <a:schemeClr val="bg1"/>
                </a:solidFill>
                <a:latin typeface="Arial" pitchFamily="34" charset="0"/>
                <a:ea typeface="+mn-ea"/>
                <a:cs typeface="Arial" pitchFamily="34" charset="0"/>
              </a:rPr>
              <a:t>What is the </a:t>
            </a:r>
          </a:p>
          <a:p>
            <a:pPr algn="ctr">
              <a:spcAft>
                <a:spcPts val="1200"/>
              </a:spcAft>
              <a:defRPr/>
            </a:pPr>
            <a:r>
              <a:rPr lang="en-US" sz="1800" b="1" spc="-100" dirty="0">
                <a:solidFill>
                  <a:schemeClr val="bg1"/>
                </a:solidFill>
                <a:latin typeface="Arial" pitchFamily="34" charset="0"/>
                <a:ea typeface="+mn-ea"/>
                <a:cs typeface="Arial" pitchFamily="34" charset="0"/>
              </a:rPr>
              <a:t>subject?</a:t>
            </a:r>
          </a:p>
        </p:txBody>
      </p:sp>
      <p:sp>
        <p:nvSpPr>
          <p:cNvPr id="68647" name="Text Box 40"/>
          <p:cNvSpPr txBox="1">
            <a:spLocks noChangeArrowheads="1"/>
          </p:cNvSpPr>
          <p:nvPr/>
        </p:nvSpPr>
        <p:spPr bwMode="auto">
          <a:xfrm>
            <a:off x="5029200" y="821100"/>
            <a:ext cx="106680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dirty="0">
                <a:solidFill>
                  <a:schemeClr val="bg1"/>
                </a:solidFill>
                <a:latin typeface="Arial" charset="0"/>
              </a:rPr>
              <a:t>Grab</a:t>
            </a:r>
          </a:p>
          <a:p>
            <a:pPr algn="ctr">
              <a:spcBef>
                <a:spcPct val="50000"/>
              </a:spcBef>
            </a:pPr>
            <a:r>
              <a:rPr lang="en-US" sz="1800" b="1" dirty="0">
                <a:solidFill>
                  <a:schemeClr val="bg1"/>
                </a:solidFill>
                <a:latin typeface="Arial" charset="0"/>
              </a:rPr>
              <a:t>Bag</a:t>
            </a:r>
          </a:p>
        </p:txBody>
      </p:sp>
      <p:sp>
        <p:nvSpPr>
          <p:cNvPr id="68648" name="Text Box 46">
            <a:hlinkClick r:id="rId4" action="ppaction://hlinksldjump">
              <a:snd r:embed="rId5" name="question.wav"/>
            </a:hlinkClick>
          </p:cNvPr>
          <p:cNvSpPr txBox="1">
            <a:spLocks noChangeArrowheads="1"/>
          </p:cNvSpPr>
          <p:nvPr/>
        </p:nvSpPr>
        <p:spPr bwMode="auto">
          <a:xfrm>
            <a:off x="1524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4" action="ppaction://hlinksldjump"/>
              </a:rPr>
              <a:t>$200</a:t>
            </a:r>
            <a:endParaRPr lang="en-US" sz="2800" b="1">
              <a:solidFill>
                <a:schemeClr val="bg1"/>
              </a:solidFill>
              <a:latin typeface="Arial" charset="0"/>
            </a:endParaRPr>
          </a:p>
        </p:txBody>
      </p:sp>
      <p:sp>
        <p:nvSpPr>
          <p:cNvPr id="68649" name="Text Box 47">
            <a:hlinkClick r:id="rId6" action="ppaction://hlinksldjump">
              <a:snd r:embed="rId5" name="question.wav"/>
            </a:hlinkClick>
          </p:cNvPr>
          <p:cNvSpPr txBox="1">
            <a:spLocks noChangeArrowheads="1"/>
          </p:cNvSpPr>
          <p:nvPr/>
        </p:nvSpPr>
        <p:spPr bwMode="auto">
          <a:xfrm>
            <a:off x="12954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6" action="ppaction://hlinksldjump"/>
              </a:rPr>
              <a:t>$200</a:t>
            </a:r>
            <a:endParaRPr lang="en-US" sz="2800" b="1">
              <a:solidFill>
                <a:schemeClr val="bg1"/>
              </a:solidFill>
              <a:latin typeface="Arial" charset="0"/>
            </a:endParaRPr>
          </a:p>
        </p:txBody>
      </p:sp>
      <p:sp>
        <p:nvSpPr>
          <p:cNvPr id="68650" name="Text Box 48">
            <a:hlinkClick r:id="rId7" action="ppaction://hlinksldjump">
              <a:snd r:embed="rId5" name="question.wav"/>
            </a:hlinkClick>
          </p:cNvPr>
          <p:cNvSpPr txBox="1">
            <a:spLocks noChangeArrowheads="1"/>
          </p:cNvSpPr>
          <p:nvPr/>
        </p:nvSpPr>
        <p:spPr bwMode="auto">
          <a:xfrm>
            <a:off x="25146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7" action="ppaction://hlinksldjump"/>
              </a:rPr>
              <a:t>$200</a:t>
            </a:r>
            <a:endParaRPr lang="en-US" sz="2800" b="1">
              <a:solidFill>
                <a:schemeClr val="bg1"/>
              </a:solidFill>
              <a:latin typeface="Arial" charset="0"/>
            </a:endParaRPr>
          </a:p>
        </p:txBody>
      </p:sp>
      <p:sp>
        <p:nvSpPr>
          <p:cNvPr id="68651" name="Text Box 49">
            <a:hlinkClick r:id="rId8" action="ppaction://hlinksldjump">
              <a:snd r:embed="rId5" name="question.wav"/>
            </a:hlinkClick>
          </p:cNvPr>
          <p:cNvSpPr txBox="1">
            <a:spLocks noChangeArrowheads="1"/>
          </p:cNvSpPr>
          <p:nvPr/>
        </p:nvSpPr>
        <p:spPr bwMode="auto">
          <a:xfrm>
            <a:off x="37338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dirty="0">
                <a:solidFill>
                  <a:schemeClr val="bg1"/>
                </a:solidFill>
                <a:latin typeface="Arial" charset="0"/>
                <a:hlinkClick r:id="rId8" action="ppaction://hlinksldjump"/>
              </a:rPr>
              <a:t>$200</a:t>
            </a:r>
            <a:endParaRPr lang="en-US" sz="2800" b="1" dirty="0">
              <a:solidFill>
                <a:schemeClr val="bg1"/>
              </a:solidFill>
              <a:latin typeface="Arial" charset="0"/>
            </a:endParaRPr>
          </a:p>
        </p:txBody>
      </p:sp>
      <p:sp>
        <p:nvSpPr>
          <p:cNvPr id="68652" name="Text Box 50">
            <a:hlinkClick r:id="rId9" action="ppaction://hlinksldjump">
              <a:snd r:embed="rId5" name="question.wav"/>
            </a:hlinkClick>
          </p:cNvPr>
          <p:cNvSpPr txBox="1">
            <a:spLocks noChangeArrowheads="1"/>
          </p:cNvSpPr>
          <p:nvPr/>
        </p:nvSpPr>
        <p:spPr bwMode="auto">
          <a:xfrm>
            <a:off x="4876800" y="1919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9" action="ppaction://hlinksldjump"/>
              </a:rPr>
              <a:t>$200</a:t>
            </a:r>
            <a:endParaRPr lang="en-US" sz="2800" b="1">
              <a:solidFill>
                <a:schemeClr val="bg1"/>
              </a:solidFill>
              <a:latin typeface="Arial" charset="0"/>
            </a:endParaRPr>
          </a:p>
        </p:txBody>
      </p:sp>
      <p:sp>
        <p:nvSpPr>
          <p:cNvPr id="68654" name="Text Box 52">
            <a:hlinkClick r:id="rId10" action="ppaction://hlinksldjump">
              <a:snd r:embed="rId5" name="question.wav"/>
            </a:hlinkClick>
          </p:cNvPr>
          <p:cNvSpPr txBox="1">
            <a:spLocks noChangeArrowheads="1"/>
          </p:cNvSpPr>
          <p:nvPr/>
        </p:nvSpPr>
        <p:spPr bwMode="auto">
          <a:xfrm>
            <a:off x="1524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0" action="ppaction://hlinksldjump"/>
              </a:rPr>
              <a:t>$400</a:t>
            </a:r>
            <a:endParaRPr lang="en-US" sz="2800" b="1">
              <a:solidFill>
                <a:schemeClr val="bg1"/>
              </a:solidFill>
              <a:latin typeface="Arial" charset="0"/>
            </a:endParaRPr>
          </a:p>
        </p:txBody>
      </p:sp>
      <p:sp>
        <p:nvSpPr>
          <p:cNvPr id="68655" name="Text Box 53">
            <a:hlinkClick r:id="rId11" action="ppaction://hlinksldjump">
              <a:snd r:embed="rId5" name="question.wav"/>
            </a:hlinkClick>
          </p:cNvPr>
          <p:cNvSpPr txBox="1">
            <a:spLocks noChangeArrowheads="1"/>
          </p:cNvSpPr>
          <p:nvPr/>
        </p:nvSpPr>
        <p:spPr bwMode="auto">
          <a:xfrm>
            <a:off x="12954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1" action="ppaction://hlinksldjump"/>
              </a:rPr>
              <a:t>$400</a:t>
            </a:r>
            <a:endParaRPr lang="en-US" sz="2800" b="1">
              <a:solidFill>
                <a:schemeClr val="bg1"/>
              </a:solidFill>
              <a:latin typeface="Arial" charset="0"/>
            </a:endParaRPr>
          </a:p>
        </p:txBody>
      </p:sp>
      <p:sp>
        <p:nvSpPr>
          <p:cNvPr id="68656" name="Text Box 54">
            <a:hlinkClick r:id="rId12" action="ppaction://hlinksldjump">
              <a:snd r:embed="rId5" name="question.wav"/>
            </a:hlinkClick>
          </p:cNvPr>
          <p:cNvSpPr txBox="1">
            <a:spLocks noChangeArrowheads="1"/>
          </p:cNvSpPr>
          <p:nvPr/>
        </p:nvSpPr>
        <p:spPr bwMode="auto">
          <a:xfrm>
            <a:off x="25146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2" action="ppaction://hlinksldjump"/>
              </a:rPr>
              <a:t>$400</a:t>
            </a:r>
            <a:endParaRPr lang="en-US" sz="2800" b="1">
              <a:solidFill>
                <a:schemeClr val="bg1"/>
              </a:solidFill>
              <a:latin typeface="Arial" charset="0"/>
            </a:endParaRPr>
          </a:p>
        </p:txBody>
      </p:sp>
      <p:sp>
        <p:nvSpPr>
          <p:cNvPr id="68657" name="Text Box 55">
            <a:hlinkClick r:id="rId13" action="ppaction://hlinksldjump">
              <a:snd r:embed="rId5" name="question.wav"/>
            </a:hlinkClick>
          </p:cNvPr>
          <p:cNvSpPr txBox="1">
            <a:spLocks noChangeArrowheads="1"/>
          </p:cNvSpPr>
          <p:nvPr/>
        </p:nvSpPr>
        <p:spPr bwMode="auto">
          <a:xfrm>
            <a:off x="37338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3" action="ppaction://hlinksldjump"/>
              </a:rPr>
              <a:t>$400</a:t>
            </a:r>
            <a:endParaRPr lang="en-US" sz="2800" b="1">
              <a:solidFill>
                <a:schemeClr val="bg1"/>
              </a:solidFill>
              <a:latin typeface="Arial" charset="0"/>
            </a:endParaRPr>
          </a:p>
        </p:txBody>
      </p:sp>
      <p:sp>
        <p:nvSpPr>
          <p:cNvPr id="68658" name="Text Box 56">
            <a:hlinkClick r:id="rId14" action="ppaction://hlinksldjump">
              <a:snd r:embed="rId5" name="question.wav"/>
            </a:hlinkClick>
          </p:cNvPr>
          <p:cNvSpPr txBox="1">
            <a:spLocks noChangeArrowheads="1"/>
          </p:cNvSpPr>
          <p:nvPr/>
        </p:nvSpPr>
        <p:spPr bwMode="auto">
          <a:xfrm>
            <a:off x="4876800" y="29098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4" action="ppaction://hlinksldjump"/>
              </a:rPr>
              <a:t>$400</a:t>
            </a:r>
            <a:endParaRPr lang="en-US" sz="2800" b="1">
              <a:solidFill>
                <a:schemeClr val="bg1"/>
              </a:solidFill>
              <a:latin typeface="Arial" charset="0"/>
            </a:endParaRPr>
          </a:p>
        </p:txBody>
      </p:sp>
      <p:sp>
        <p:nvSpPr>
          <p:cNvPr id="68660" name="Text Box 58">
            <a:hlinkClick r:id="rId15" action="ppaction://hlinksldjump">
              <a:snd r:embed="rId5" name="question.wav"/>
            </a:hlinkClick>
          </p:cNvPr>
          <p:cNvSpPr txBox="1">
            <a:spLocks noChangeArrowheads="1"/>
          </p:cNvSpPr>
          <p:nvPr/>
        </p:nvSpPr>
        <p:spPr bwMode="auto">
          <a:xfrm>
            <a:off x="1524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5" action="ppaction://hlinksldjump"/>
              </a:rPr>
              <a:t>$600</a:t>
            </a:r>
            <a:endParaRPr lang="en-US" sz="2800" b="1">
              <a:solidFill>
                <a:schemeClr val="bg1"/>
              </a:solidFill>
              <a:latin typeface="Arial" charset="0"/>
            </a:endParaRPr>
          </a:p>
        </p:txBody>
      </p:sp>
      <p:sp>
        <p:nvSpPr>
          <p:cNvPr id="68661" name="Text Box 59">
            <a:hlinkClick r:id="rId16" action="ppaction://hlinksldjump">
              <a:snd r:embed="rId5" name="question.wav"/>
            </a:hlinkClick>
          </p:cNvPr>
          <p:cNvSpPr txBox="1">
            <a:spLocks noChangeArrowheads="1"/>
          </p:cNvSpPr>
          <p:nvPr/>
        </p:nvSpPr>
        <p:spPr bwMode="auto">
          <a:xfrm>
            <a:off x="12954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6" action="ppaction://hlinksldjump"/>
              </a:rPr>
              <a:t>$600</a:t>
            </a:r>
            <a:endParaRPr lang="en-US" sz="2800" b="1">
              <a:solidFill>
                <a:schemeClr val="bg1"/>
              </a:solidFill>
              <a:latin typeface="Arial" charset="0"/>
            </a:endParaRPr>
          </a:p>
        </p:txBody>
      </p:sp>
      <p:sp>
        <p:nvSpPr>
          <p:cNvPr id="68662" name="Text Box 60">
            <a:hlinkClick r:id="rId17" action="ppaction://hlinksldjump">
              <a:snd r:embed="rId5" name="question.wav"/>
            </a:hlinkClick>
          </p:cNvPr>
          <p:cNvSpPr txBox="1">
            <a:spLocks noChangeArrowheads="1"/>
          </p:cNvSpPr>
          <p:nvPr/>
        </p:nvSpPr>
        <p:spPr bwMode="auto">
          <a:xfrm>
            <a:off x="25146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7" action="ppaction://hlinksldjump"/>
              </a:rPr>
              <a:t>$600</a:t>
            </a:r>
            <a:endParaRPr lang="en-US" sz="2800" b="1">
              <a:solidFill>
                <a:schemeClr val="bg1"/>
              </a:solidFill>
              <a:latin typeface="Arial" charset="0"/>
            </a:endParaRPr>
          </a:p>
        </p:txBody>
      </p:sp>
      <p:sp>
        <p:nvSpPr>
          <p:cNvPr id="68663" name="Text Box 61">
            <a:hlinkClick r:id="rId18" action="ppaction://hlinksldjump">
              <a:snd r:embed="rId5" name="question.wav"/>
            </a:hlinkClick>
          </p:cNvPr>
          <p:cNvSpPr txBox="1">
            <a:spLocks noChangeArrowheads="1"/>
          </p:cNvSpPr>
          <p:nvPr/>
        </p:nvSpPr>
        <p:spPr bwMode="auto">
          <a:xfrm>
            <a:off x="37338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19" action="ppaction://hlinksldjump"/>
              </a:rPr>
              <a:t>$600</a:t>
            </a:r>
            <a:endParaRPr lang="en-US" sz="2800" b="1">
              <a:solidFill>
                <a:schemeClr val="bg1"/>
              </a:solidFill>
              <a:latin typeface="Arial" charset="0"/>
            </a:endParaRPr>
          </a:p>
        </p:txBody>
      </p:sp>
      <p:sp>
        <p:nvSpPr>
          <p:cNvPr id="68664" name="Text Box 62">
            <a:hlinkClick r:id="rId20" action="ppaction://hlinksldjump">
              <a:snd r:embed="rId5" name="question.wav"/>
            </a:hlinkClick>
          </p:cNvPr>
          <p:cNvSpPr txBox="1">
            <a:spLocks noChangeArrowheads="1"/>
          </p:cNvSpPr>
          <p:nvPr/>
        </p:nvSpPr>
        <p:spPr bwMode="auto">
          <a:xfrm>
            <a:off x="4876800" y="39766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0" action="ppaction://hlinksldjump"/>
              </a:rPr>
              <a:t>$600</a:t>
            </a:r>
            <a:endParaRPr lang="en-US" sz="2800" b="1">
              <a:solidFill>
                <a:schemeClr val="bg1"/>
              </a:solidFill>
              <a:latin typeface="Arial" charset="0"/>
            </a:endParaRPr>
          </a:p>
        </p:txBody>
      </p:sp>
      <p:sp>
        <p:nvSpPr>
          <p:cNvPr id="68666" name="Text Box 64">
            <a:hlinkClick r:id="rId21" action="ppaction://hlinksldjump">
              <a:snd r:embed="rId5" name="question.wav"/>
            </a:hlinkClick>
          </p:cNvPr>
          <p:cNvSpPr txBox="1">
            <a:spLocks noChangeArrowheads="1"/>
          </p:cNvSpPr>
          <p:nvPr/>
        </p:nvSpPr>
        <p:spPr bwMode="auto">
          <a:xfrm>
            <a:off x="1524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1" action="ppaction://hlinksldjump"/>
              </a:rPr>
              <a:t>$800</a:t>
            </a:r>
            <a:endParaRPr lang="en-US" sz="2800" b="1">
              <a:solidFill>
                <a:schemeClr val="bg1"/>
              </a:solidFill>
              <a:latin typeface="Arial" charset="0"/>
            </a:endParaRPr>
          </a:p>
        </p:txBody>
      </p:sp>
      <p:sp>
        <p:nvSpPr>
          <p:cNvPr id="68667" name="Text Box 65">
            <a:hlinkClick r:id="rId22" action="ppaction://hlinksldjump">
              <a:snd r:embed="rId5" name="question.wav"/>
            </a:hlinkClick>
          </p:cNvPr>
          <p:cNvSpPr txBox="1">
            <a:spLocks noChangeArrowheads="1"/>
          </p:cNvSpPr>
          <p:nvPr/>
        </p:nvSpPr>
        <p:spPr bwMode="auto">
          <a:xfrm>
            <a:off x="12954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2" action="ppaction://hlinksldjump"/>
              </a:rPr>
              <a:t>$800</a:t>
            </a:r>
            <a:endParaRPr lang="en-US" sz="2800" b="1">
              <a:solidFill>
                <a:schemeClr val="bg1"/>
              </a:solidFill>
              <a:latin typeface="Arial" charset="0"/>
            </a:endParaRPr>
          </a:p>
        </p:txBody>
      </p:sp>
      <p:sp>
        <p:nvSpPr>
          <p:cNvPr id="68668" name="Text Box 66">
            <a:hlinkClick r:id="rId23" action="ppaction://hlinksldjump">
              <a:snd r:embed="rId5" name="question.wav"/>
            </a:hlinkClick>
          </p:cNvPr>
          <p:cNvSpPr txBox="1">
            <a:spLocks noChangeArrowheads="1"/>
          </p:cNvSpPr>
          <p:nvPr/>
        </p:nvSpPr>
        <p:spPr bwMode="auto">
          <a:xfrm>
            <a:off x="25146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3" action="ppaction://hlinksldjump"/>
              </a:rPr>
              <a:t>$800</a:t>
            </a:r>
            <a:endParaRPr lang="en-US" sz="2800" b="1">
              <a:solidFill>
                <a:schemeClr val="bg1"/>
              </a:solidFill>
              <a:latin typeface="Arial" charset="0"/>
            </a:endParaRPr>
          </a:p>
        </p:txBody>
      </p:sp>
      <p:sp>
        <p:nvSpPr>
          <p:cNvPr id="68669" name="Text Box 67">
            <a:hlinkClick r:id="rId24" action="ppaction://hlinksldjump">
              <a:snd r:embed="rId5" name="question.wav"/>
            </a:hlinkClick>
          </p:cNvPr>
          <p:cNvSpPr txBox="1">
            <a:spLocks noChangeArrowheads="1"/>
          </p:cNvSpPr>
          <p:nvPr/>
        </p:nvSpPr>
        <p:spPr bwMode="auto">
          <a:xfrm>
            <a:off x="37338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4" action="ppaction://hlinksldjump"/>
              </a:rPr>
              <a:t>$800</a:t>
            </a:r>
            <a:endParaRPr lang="en-US" sz="2800" b="1">
              <a:solidFill>
                <a:schemeClr val="bg1"/>
              </a:solidFill>
              <a:latin typeface="Arial" charset="0"/>
            </a:endParaRPr>
          </a:p>
        </p:txBody>
      </p:sp>
      <p:sp>
        <p:nvSpPr>
          <p:cNvPr id="68670" name="Text Box 68">
            <a:hlinkClick r:id="rId25" action="ppaction://hlinksldjump">
              <a:snd r:embed="rId5" name="question.wav"/>
            </a:hlinkClick>
          </p:cNvPr>
          <p:cNvSpPr txBox="1">
            <a:spLocks noChangeArrowheads="1"/>
          </p:cNvSpPr>
          <p:nvPr/>
        </p:nvSpPr>
        <p:spPr bwMode="auto">
          <a:xfrm>
            <a:off x="4876800" y="49672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5" action="ppaction://hlinksldjump"/>
              </a:rPr>
              <a:t>$800</a:t>
            </a:r>
            <a:endParaRPr lang="en-US" sz="2800" b="1">
              <a:solidFill>
                <a:schemeClr val="bg1"/>
              </a:solidFill>
              <a:latin typeface="Arial" charset="0"/>
            </a:endParaRPr>
          </a:p>
        </p:txBody>
      </p:sp>
      <p:sp>
        <p:nvSpPr>
          <p:cNvPr id="68672" name="Text Box 70">
            <a:hlinkClick r:id="rId26" action="ppaction://hlinksldjump">
              <a:snd r:embed="rId5" name="question.wav"/>
            </a:hlinkClick>
          </p:cNvPr>
          <p:cNvSpPr txBox="1">
            <a:spLocks noChangeArrowheads="1"/>
          </p:cNvSpPr>
          <p:nvPr/>
        </p:nvSpPr>
        <p:spPr bwMode="auto">
          <a:xfrm>
            <a:off x="1524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6" action="ppaction://hlinksldjump"/>
              </a:rPr>
              <a:t>$1000</a:t>
            </a:r>
            <a:endParaRPr lang="en-US" sz="2800" b="1">
              <a:solidFill>
                <a:schemeClr val="bg1"/>
              </a:solidFill>
              <a:latin typeface="Arial" charset="0"/>
            </a:endParaRPr>
          </a:p>
        </p:txBody>
      </p:sp>
      <p:sp>
        <p:nvSpPr>
          <p:cNvPr id="68673" name="Text Box 71">
            <a:hlinkClick r:id="rId27" action="ppaction://hlinksldjump">
              <a:snd r:embed="rId5" name="question.wav"/>
            </a:hlinkClick>
          </p:cNvPr>
          <p:cNvSpPr txBox="1">
            <a:spLocks noChangeArrowheads="1"/>
          </p:cNvSpPr>
          <p:nvPr/>
        </p:nvSpPr>
        <p:spPr bwMode="auto">
          <a:xfrm>
            <a:off x="12954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7" action="ppaction://hlinksldjump"/>
              </a:rPr>
              <a:t>$1000</a:t>
            </a:r>
            <a:endParaRPr lang="en-US" sz="2800" b="1">
              <a:solidFill>
                <a:schemeClr val="bg1"/>
              </a:solidFill>
              <a:latin typeface="Arial" charset="0"/>
            </a:endParaRPr>
          </a:p>
        </p:txBody>
      </p:sp>
      <p:sp>
        <p:nvSpPr>
          <p:cNvPr id="68674" name="Text Box 72">
            <a:hlinkClick r:id="rId28" action="ppaction://hlinksldjump">
              <a:snd r:embed="rId5" name="question.wav"/>
            </a:hlinkClick>
          </p:cNvPr>
          <p:cNvSpPr txBox="1">
            <a:spLocks noChangeArrowheads="1"/>
          </p:cNvSpPr>
          <p:nvPr/>
        </p:nvSpPr>
        <p:spPr bwMode="auto">
          <a:xfrm>
            <a:off x="25146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8" action="ppaction://hlinksldjump"/>
              </a:rPr>
              <a:t>$1000</a:t>
            </a:r>
            <a:endParaRPr lang="en-US" sz="2800" b="1">
              <a:solidFill>
                <a:schemeClr val="bg1"/>
              </a:solidFill>
              <a:latin typeface="Arial" charset="0"/>
            </a:endParaRPr>
          </a:p>
        </p:txBody>
      </p:sp>
      <p:sp>
        <p:nvSpPr>
          <p:cNvPr id="68675" name="Text Box 73">
            <a:hlinkClick r:id="rId29" action="ppaction://hlinksldjump">
              <a:snd r:embed="rId5" name="question.wav"/>
            </a:hlinkClick>
          </p:cNvPr>
          <p:cNvSpPr txBox="1">
            <a:spLocks noChangeArrowheads="1"/>
          </p:cNvSpPr>
          <p:nvPr/>
        </p:nvSpPr>
        <p:spPr bwMode="auto">
          <a:xfrm>
            <a:off x="37338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29" action="ppaction://hlinksldjump"/>
              </a:rPr>
              <a:t>$1000</a:t>
            </a:r>
            <a:endParaRPr lang="en-US" sz="2800" b="1">
              <a:solidFill>
                <a:schemeClr val="bg1"/>
              </a:solidFill>
              <a:latin typeface="Arial" charset="0"/>
            </a:endParaRPr>
          </a:p>
        </p:txBody>
      </p:sp>
      <p:sp>
        <p:nvSpPr>
          <p:cNvPr id="68676" name="Text Box 74">
            <a:hlinkClick r:id="rId30" action="ppaction://hlinksldjump">
              <a:snd r:embed="rId5" name="question.wav"/>
            </a:hlinkClick>
          </p:cNvPr>
          <p:cNvSpPr txBox="1">
            <a:spLocks noChangeArrowheads="1"/>
          </p:cNvSpPr>
          <p:nvPr/>
        </p:nvSpPr>
        <p:spPr bwMode="auto">
          <a:xfrm>
            <a:off x="4876800" y="6034088"/>
            <a:ext cx="121920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800" b="1">
                <a:solidFill>
                  <a:schemeClr val="bg1"/>
                </a:solidFill>
                <a:latin typeface="Arial" charset="0"/>
                <a:hlinkClick r:id="rId30" action="ppaction://hlinksldjump"/>
              </a:rPr>
              <a:t>$1000</a:t>
            </a:r>
            <a:endParaRPr lang="en-US" sz="2800" b="1">
              <a:solidFill>
                <a:schemeClr val="bg1"/>
              </a:solidFill>
              <a:latin typeface="Arial" charset="0"/>
            </a:endParaRPr>
          </a:p>
        </p:txBody>
      </p:sp>
      <p:sp>
        <p:nvSpPr>
          <p:cNvPr id="68678" name="AutoShape 78">
            <a:hlinkClick r:id="rId31" action="ppaction://hlinksldjump"/>
          </p:cNvPr>
          <p:cNvSpPr>
            <a:spLocks noChangeArrowheads="1"/>
          </p:cNvSpPr>
          <p:nvPr/>
        </p:nvSpPr>
        <p:spPr bwMode="auto">
          <a:xfrm>
            <a:off x="7889875" y="6858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79" name="Text Box 79">
            <a:hlinkClick r:id="rId31" action="ppaction://hlinksldjump"/>
          </p:cNvPr>
          <p:cNvSpPr txBox="1">
            <a:spLocks noChangeArrowheads="1"/>
          </p:cNvSpPr>
          <p:nvPr/>
        </p:nvSpPr>
        <p:spPr bwMode="auto">
          <a:xfrm>
            <a:off x="7883525" y="990600"/>
            <a:ext cx="12541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Round 1</a:t>
            </a:r>
            <a:endParaRPr lang="en-US" sz="1600" b="1">
              <a:latin typeface="Arial" charset="0"/>
            </a:endParaRPr>
          </a:p>
        </p:txBody>
      </p:sp>
      <p:sp>
        <p:nvSpPr>
          <p:cNvPr id="68680" name="AutoShape 81">
            <a:hlinkClick r:id="rId32" action="ppaction://hlinksldjump"/>
          </p:cNvPr>
          <p:cNvSpPr>
            <a:spLocks noChangeArrowheads="1"/>
          </p:cNvSpPr>
          <p:nvPr/>
        </p:nvSpPr>
        <p:spPr bwMode="auto">
          <a:xfrm>
            <a:off x="7889875" y="1752600"/>
            <a:ext cx="1219200" cy="914400"/>
          </a:xfrm>
          <a:prstGeom prst="plaque">
            <a:avLst>
              <a:gd name="adj" fmla="val 16667"/>
            </a:avLst>
          </a:prstGeom>
          <a:solidFill>
            <a:srgbClr val="3366FF"/>
          </a:solidFill>
          <a:ln w="9525">
            <a:solidFill>
              <a:schemeClr val="tx1"/>
            </a:solidFill>
            <a:miter lim="800000"/>
            <a:headEnd/>
            <a:tailEnd/>
          </a:ln>
        </p:spPr>
        <p:txBody>
          <a:bodyPr wrap="none" anchor="ctr"/>
          <a:lstStyle/>
          <a:p>
            <a:endParaRPr lang="en-US"/>
          </a:p>
        </p:txBody>
      </p:sp>
      <p:sp>
        <p:nvSpPr>
          <p:cNvPr id="68681" name="Text Box 82">
            <a:hlinkClick r:id="rId32" action="ppaction://hlinksldjump"/>
          </p:cNvPr>
          <p:cNvSpPr txBox="1">
            <a:spLocks noChangeArrowheads="1"/>
          </p:cNvSpPr>
          <p:nvPr/>
        </p:nvSpPr>
        <p:spPr bwMode="auto">
          <a:xfrm>
            <a:off x="7966075" y="1933575"/>
            <a:ext cx="114300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a:solidFill>
                  <a:schemeClr val="bg1"/>
                </a:solidFill>
                <a:latin typeface="Arial" charset="0"/>
              </a:rPr>
              <a:t>Final </a:t>
            </a:r>
            <a:r>
              <a:rPr lang="en-US" sz="1600" b="1">
                <a:solidFill>
                  <a:schemeClr val="bg1"/>
                </a:solidFill>
                <a:latin typeface="Arial" charset="0"/>
                <a:hlinkClick r:id="rId32" action="ppaction://hlinksldjump"/>
              </a:rPr>
              <a:t>Jeopardy</a:t>
            </a:r>
            <a:endParaRPr lang="en-US" sz="1600" b="1">
              <a:solidFill>
                <a:schemeClr val="bg1"/>
              </a:solidFill>
              <a:latin typeface="Arial" charset="0"/>
            </a:endParaRPr>
          </a:p>
        </p:txBody>
      </p:sp>
      <p:sp>
        <p:nvSpPr>
          <p:cNvPr id="3" name="TextBox 2">
            <a:extLst>
              <a:ext uri="{FF2B5EF4-FFF2-40B4-BE49-F238E27FC236}">
                <a16:creationId xmlns:a16="http://schemas.microsoft.com/office/drawing/2014/main" id="{5591A57E-5575-0247-9350-A70EA7445F6D}"/>
              </a:ext>
            </a:extLst>
          </p:cNvPr>
          <p:cNvSpPr txBox="1"/>
          <p:nvPr/>
        </p:nvSpPr>
        <p:spPr>
          <a:xfrm>
            <a:off x="336367" y="829935"/>
            <a:ext cx="825867" cy="646331"/>
          </a:xfrm>
          <a:prstGeom prst="rect">
            <a:avLst/>
          </a:prstGeom>
          <a:noFill/>
        </p:spPr>
        <p:txBody>
          <a:bodyPr wrap="none" rtlCol="0">
            <a:spAutoFit/>
          </a:bodyPr>
          <a:lstStyle/>
          <a:p>
            <a:pPr algn="ctr"/>
            <a:r>
              <a:rPr lang="en-US" sz="1800" b="1" dirty="0">
                <a:solidFill>
                  <a:schemeClr val="bg1"/>
                </a:solidFill>
                <a:latin typeface="Arial" panose="020B0604020202020204" pitchFamily="34" charset="0"/>
                <a:cs typeface="Arial" panose="020B0604020202020204" pitchFamily="34" charset="0"/>
              </a:rPr>
              <a:t>Lists</a:t>
            </a:r>
          </a:p>
          <a:p>
            <a:pPr algn="ctr"/>
            <a:r>
              <a:rPr lang="en-US" sz="1800" b="1" dirty="0">
                <a:solidFill>
                  <a:schemeClr val="bg1"/>
                </a:solidFill>
                <a:latin typeface="Arial" panose="020B0604020202020204" pitchFamily="34" charset="0"/>
                <a:cs typeface="Arial" panose="020B0604020202020204" pitchFamily="34" charset="0"/>
              </a:rPr>
              <a:t>Given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696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838200" y="1351509"/>
            <a:ext cx="7620000" cy="2862322"/>
          </a:xfrm>
          <a:prstGeom prst="rect">
            <a:avLst/>
          </a:prstGeom>
        </p:spPr>
        <p:txBody>
          <a:bodyPr wrap="square">
            <a:spAutoFit/>
          </a:bodyPr>
          <a:lstStyle/>
          <a:p>
            <a:pPr algn="ctr"/>
            <a:r>
              <a:rPr lang="en-US" sz="3600" dirty="0">
                <a:solidFill>
                  <a:schemeClr val="bg1"/>
                </a:solidFill>
              </a:rPr>
              <a:t>Sister Michelle Craig of the General Young Women Presidency gave four ways to increase one’s spiritual capacity to receive revelation and come to know the voice of the Spirit. Name one.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06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7">
            <a:hlinkClick r:id="rId2" action="ppaction://hlinksldjump"/>
          </p:cNvPr>
          <p:cNvSpPr>
            <a:spLocks noChangeArrowheads="1"/>
          </p:cNvSpPr>
          <p:nvPr/>
        </p:nvSpPr>
        <p:spPr bwMode="auto">
          <a:xfrm>
            <a:off x="4191000" y="60960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533400" y="1066800"/>
            <a:ext cx="8153400" cy="2862322"/>
          </a:xfrm>
          <a:prstGeom prst="rect">
            <a:avLst/>
          </a:prstGeom>
        </p:spPr>
        <p:txBody>
          <a:bodyPr wrap="square">
            <a:spAutoFit/>
          </a:bodyPr>
          <a:lstStyle/>
          <a:p>
            <a:pPr marL="457200" indent="-457200">
              <a:buFont typeface="+mj-lt"/>
              <a:buAutoNum type="arabicPeriod"/>
            </a:pPr>
            <a:r>
              <a:rPr lang="en-US" sz="3600" dirty="0">
                <a:solidFill>
                  <a:schemeClr val="bg1"/>
                </a:solidFill>
              </a:rPr>
              <a:t>“Be intentional about creating time and space to hear God’s voice.” </a:t>
            </a:r>
          </a:p>
          <a:p>
            <a:pPr marL="457200" indent="-457200">
              <a:buFont typeface="+mj-lt"/>
              <a:buAutoNum type="arabicPeriod"/>
            </a:pPr>
            <a:r>
              <a:rPr lang="en-US" sz="3600" dirty="0">
                <a:solidFill>
                  <a:schemeClr val="bg1"/>
                </a:solidFill>
              </a:rPr>
              <a:t>“Act without delay.”</a:t>
            </a:r>
          </a:p>
          <a:p>
            <a:pPr marL="457200" indent="-457200">
              <a:buFont typeface="+mj-lt"/>
              <a:buAutoNum type="arabicPeriod"/>
            </a:pPr>
            <a:r>
              <a:rPr lang="en-US" sz="3600" dirty="0">
                <a:solidFill>
                  <a:schemeClr val="bg1"/>
                </a:solidFill>
              </a:rPr>
              <a:t>“Get your errand from the Lord.”</a:t>
            </a:r>
          </a:p>
          <a:p>
            <a:pPr marL="457200" indent="-457200">
              <a:buFont typeface="+mj-lt"/>
              <a:buAutoNum type="arabicPeriod"/>
            </a:pPr>
            <a:r>
              <a:rPr lang="en-US" sz="3600" dirty="0">
                <a:solidFill>
                  <a:schemeClr val="bg1"/>
                </a:solidFill>
              </a:rPr>
              <a:t>“Believe and trust.”</a:t>
            </a:r>
          </a:p>
        </p:txBody>
      </p:sp>
    </p:spTree>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16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14400" y="1600200"/>
            <a:ext cx="7315200" cy="1200329"/>
          </a:xfrm>
          <a:prstGeom prst="rect">
            <a:avLst/>
          </a:prstGeom>
        </p:spPr>
        <p:txBody>
          <a:bodyPr wrap="square">
            <a:spAutoFit/>
          </a:bodyPr>
          <a:lstStyle/>
          <a:p>
            <a:pPr algn="ctr"/>
            <a:r>
              <a:rPr lang="en-US" sz="3600" dirty="0">
                <a:solidFill>
                  <a:schemeClr val="bg1"/>
                </a:solidFill>
              </a:rPr>
              <a:t>President Dallin H. Oaks gave a list of duties we each have. Name one.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27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72708" name="TextBox 4"/>
          <p:cNvSpPr txBox="1">
            <a:spLocks noChangeArrowheads="1"/>
          </p:cNvSpPr>
          <p:nvPr/>
        </p:nvSpPr>
        <p:spPr bwMode="auto">
          <a:xfrm>
            <a:off x="800100" y="1447800"/>
            <a:ext cx="7543800"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742950" indent="-742950">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buFont typeface="+mj-lt"/>
              <a:buAutoNum type="arabicPeriod"/>
            </a:pPr>
            <a:r>
              <a:rPr lang="en-US" sz="3200" dirty="0">
                <a:solidFill>
                  <a:schemeClr val="bg1"/>
                </a:solidFill>
              </a:rPr>
              <a:t>Teach the doctrine of the restored gospel</a:t>
            </a:r>
          </a:p>
          <a:p>
            <a:pPr>
              <a:buFont typeface="+mj-lt"/>
              <a:buAutoNum type="arabicPeriod"/>
            </a:pPr>
            <a:r>
              <a:rPr lang="en-US" sz="3200" dirty="0">
                <a:solidFill>
                  <a:schemeClr val="bg1"/>
                </a:solidFill>
              </a:rPr>
              <a:t>Keep the commandments</a:t>
            </a:r>
          </a:p>
          <a:p>
            <a:pPr>
              <a:buFont typeface="+mj-lt"/>
              <a:buAutoNum type="arabicPeriod"/>
            </a:pPr>
            <a:r>
              <a:rPr lang="en-US" sz="3200" dirty="0">
                <a:solidFill>
                  <a:schemeClr val="bg1"/>
                </a:solidFill>
              </a:rPr>
              <a:t>Love and help one another</a:t>
            </a:r>
          </a:p>
          <a:p>
            <a:pPr>
              <a:buFont typeface="+mj-lt"/>
              <a:buAutoNum type="arabicPeriod"/>
            </a:pPr>
            <a:r>
              <a:rPr lang="en-US" sz="3200" dirty="0">
                <a:solidFill>
                  <a:schemeClr val="bg1"/>
                </a:solidFill>
              </a:rPr>
              <a:t>Do the work of salvation in the holy temples.</a:t>
            </a:r>
          </a:p>
        </p:txBody>
      </p:sp>
    </p:spTree>
  </p:cSld>
  <p:clrMapOvr>
    <a:masterClrMapping/>
  </p:clrMapOvr>
  <p:transition spd="slow"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37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914400" y="990600"/>
            <a:ext cx="7543800" cy="2308324"/>
          </a:xfrm>
          <a:prstGeom prst="rect">
            <a:avLst/>
          </a:prstGeom>
        </p:spPr>
        <p:txBody>
          <a:bodyPr wrap="square">
            <a:spAutoFit/>
          </a:bodyPr>
          <a:lstStyle/>
          <a:p>
            <a:pPr algn="ctr"/>
            <a:r>
              <a:rPr lang="en-US" sz="3600" dirty="0">
                <a:solidFill>
                  <a:schemeClr val="bg1"/>
                </a:solidFill>
              </a:rPr>
              <a:t>Sister Cristina B. Franco, second counselor in the Primary General Presidency, stated three ways members can help share the gospel. Name 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ChangeArrowheads="1"/>
          </p:cNvSpPr>
          <p:nvPr/>
        </p:nvSpPr>
        <p:spPr bwMode="auto">
          <a:xfrm>
            <a:off x="0" y="-15875"/>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81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11">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609600" y="762000"/>
            <a:ext cx="7848600" cy="584776"/>
          </a:xfrm>
          <a:prstGeom prst="rect">
            <a:avLst/>
          </a:prstGeom>
        </p:spPr>
        <p:txBody>
          <a:bodyPr wrap="square">
            <a:spAutoFit/>
          </a:bodyPr>
          <a:lstStyle/>
          <a:p>
            <a:pPr algn="ctr"/>
            <a:endParaRPr lang="en-US" sz="3200" dirty="0">
              <a:solidFill>
                <a:srgbClr val="FFFFFF"/>
              </a:solidFill>
            </a:endParaRPr>
          </a:p>
        </p:txBody>
      </p:sp>
      <p:sp>
        <p:nvSpPr>
          <p:cNvPr id="5" name="Rectangle 4"/>
          <p:cNvSpPr/>
          <p:nvPr/>
        </p:nvSpPr>
        <p:spPr>
          <a:xfrm>
            <a:off x="3494647" y="1600200"/>
            <a:ext cx="1877438" cy="646331"/>
          </a:xfrm>
          <a:prstGeom prst="rect">
            <a:avLst/>
          </a:prstGeom>
        </p:spPr>
        <p:txBody>
          <a:bodyPr wrap="none">
            <a:spAutoFit/>
          </a:bodyPr>
          <a:lstStyle/>
          <a:p>
            <a:pPr algn="ctr"/>
            <a:r>
              <a:rPr lang="en-US" sz="3600" dirty="0">
                <a:solidFill>
                  <a:srgbClr val="FFFFFF"/>
                </a:solidFill>
              </a:rPr>
              <a:t>Powerful</a:t>
            </a:r>
          </a:p>
        </p:txBody>
      </p:sp>
    </p:spTree>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47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762000" y="1295400"/>
            <a:ext cx="7543800" cy="3539430"/>
          </a:xfrm>
          <a:prstGeom prst="rect">
            <a:avLst/>
          </a:prstGeom>
        </p:spPr>
        <p:txBody>
          <a:bodyPr wrap="square">
            <a:spAutoFit/>
          </a:bodyPr>
          <a:lstStyle/>
          <a:p>
            <a:pPr marL="457200" indent="-457200">
              <a:buFont typeface="+mj-lt"/>
              <a:buAutoNum type="arabicPeriod"/>
            </a:pPr>
            <a:r>
              <a:rPr lang="en-US" sz="3200" dirty="0">
                <a:solidFill>
                  <a:schemeClr val="bg1"/>
                </a:solidFill>
              </a:rPr>
              <a:t>Pray for the desire to help with this vital part of the work of salvation. </a:t>
            </a:r>
          </a:p>
          <a:p>
            <a:pPr marL="457200" indent="-457200">
              <a:buFont typeface="+mj-lt"/>
              <a:buAutoNum type="arabicPeriod"/>
            </a:pPr>
            <a:r>
              <a:rPr lang="en-US" sz="3200" dirty="0">
                <a:solidFill>
                  <a:schemeClr val="bg1"/>
                </a:solidFill>
              </a:rPr>
              <a:t>Keep the commandments to have the Savior’s guiding Spirit. </a:t>
            </a:r>
          </a:p>
          <a:p>
            <a:pPr marL="457200" indent="-457200">
              <a:buFont typeface="+mj-lt"/>
              <a:buAutoNum type="arabicPeriod"/>
            </a:pPr>
            <a:r>
              <a:rPr lang="en-US" sz="3200" dirty="0">
                <a:solidFill>
                  <a:schemeClr val="bg1"/>
                </a:solidFill>
              </a:rPr>
              <a:t>Pray for inspiration to to know how to share the gospel — and for the commitment to act upon that inspiration.</a:t>
            </a:r>
          </a:p>
        </p:txBody>
      </p:sp>
    </p:spTree>
  </p:cSld>
  <p:clrMapOvr>
    <a:masterClrMapping/>
  </p:clrMapOvr>
  <p:transition spd="slow"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ChangeArrowheads="1"/>
          </p:cNvSpPr>
          <p:nvPr/>
        </p:nvSpPr>
        <p:spPr bwMode="auto">
          <a:xfrm>
            <a:off x="-1"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57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Rectangle 1"/>
          <p:cNvSpPr/>
          <p:nvPr/>
        </p:nvSpPr>
        <p:spPr>
          <a:xfrm>
            <a:off x="914400" y="1219200"/>
            <a:ext cx="7239000" cy="2554545"/>
          </a:xfrm>
          <a:prstGeom prst="rect">
            <a:avLst/>
          </a:prstGeom>
        </p:spPr>
        <p:txBody>
          <a:bodyPr wrap="square">
            <a:spAutoFit/>
          </a:bodyPr>
          <a:lstStyle/>
          <a:p>
            <a:pPr algn="ctr"/>
            <a:r>
              <a:rPr lang="en-US" sz="4000" dirty="0">
                <a:solidFill>
                  <a:schemeClr val="bg1"/>
                </a:solidFill>
              </a:rPr>
              <a:t>Elder Peter M. Johnson listed three tactics that Satan uses. He called them the three Ds. </a:t>
            </a:r>
          </a:p>
          <a:p>
            <a:pPr algn="ctr"/>
            <a:r>
              <a:rPr lang="en-US" sz="4000" dirty="0">
                <a:solidFill>
                  <a:schemeClr val="bg1"/>
                </a:solidFill>
              </a:rPr>
              <a:t>Name two.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68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381000" y="1524000"/>
            <a:ext cx="8229600" cy="646331"/>
          </a:xfrm>
          <a:prstGeom prst="rect">
            <a:avLst/>
          </a:prstGeom>
        </p:spPr>
        <p:txBody>
          <a:bodyPr wrap="square">
            <a:spAutoFit/>
          </a:bodyPr>
          <a:lstStyle/>
          <a:p>
            <a:pPr algn="ctr"/>
            <a:r>
              <a:rPr lang="en-US" sz="3600" dirty="0">
                <a:solidFill>
                  <a:schemeClr val="bg1"/>
                </a:solidFill>
              </a:rPr>
              <a:t>Deception, distraction, discouragement</a:t>
            </a:r>
          </a:p>
        </p:txBody>
      </p:sp>
    </p:spTree>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78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609600" y="990600"/>
            <a:ext cx="7924800" cy="2308324"/>
          </a:xfrm>
          <a:prstGeom prst="rect">
            <a:avLst/>
          </a:prstGeom>
        </p:spPr>
        <p:txBody>
          <a:bodyPr wrap="square">
            <a:spAutoFit/>
          </a:bodyPr>
          <a:lstStyle/>
          <a:p>
            <a:pPr algn="ctr"/>
            <a:r>
              <a:rPr lang="en-US" sz="3600" dirty="0">
                <a:solidFill>
                  <a:schemeClr val="bg1"/>
                </a:solidFill>
              </a:rPr>
              <a:t>President Henry B. Eyring listed these three attributes that are required for qualifying for the gift of holiness. </a:t>
            </a:r>
          </a:p>
          <a:p>
            <a:pPr algn="ctr"/>
            <a:r>
              <a:rPr lang="en-US" sz="3600" dirty="0">
                <a:solidFill>
                  <a:schemeClr val="bg1"/>
                </a:solidFill>
              </a:rPr>
              <a:t>Name one.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88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78852" name="Text Box 4"/>
          <p:cNvSpPr txBox="1">
            <a:spLocks noChangeArrowheads="1"/>
          </p:cNvSpPr>
          <p:nvPr/>
        </p:nvSpPr>
        <p:spPr bwMode="auto">
          <a:xfrm>
            <a:off x="228600" y="914400"/>
            <a:ext cx="8382000" cy="1200150"/>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endParaRPr lang="en-US" sz="3600">
              <a:latin typeface="Times New Roman" pitchFamily="18" charset="0"/>
              <a:ea typeface="+mn-ea"/>
              <a:cs typeface="+mn-cs"/>
            </a:endParaRPr>
          </a:p>
          <a:p>
            <a:pPr>
              <a:defRPr/>
            </a:pPr>
            <a:endParaRPr lang="en-US" sz="3600">
              <a:solidFill>
                <a:schemeClr val="bg1"/>
              </a:solidFill>
              <a:latin typeface="Times New Roman" pitchFamily="18" charset="0"/>
              <a:ea typeface="+mn-ea"/>
              <a:cs typeface="+mn-cs"/>
            </a:endParaRP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1066800" y="1828800"/>
            <a:ext cx="7086600" cy="1754326"/>
          </a:xfrm>
          <a:prstGeom prst="rect">
            <a:avLst/>
          </a:prstGeom>
        </p:spPr>
        <p:txBody>
          <a:bodyPr wrap="square">
            <a:spAutoFit/>
          </a:bodyPr>
          <a:lstStyle/>
          <a:p>
            <a:pPr algn="ctr"/>
            <a:r>
              <a:rPr lang="en-US" sz="3600" dirty="0">
                <a:solidFill>
                  <a:srgbClr val="FFFFFF"/>
                </a:solidFill>
              </a:rPr>
              <a:t>Humility, </a:t>
            </a:r>
          </a:p>
          <a:p>
            <a:pPr algn="ctr"/>
            <a:r>
              <a:rPr lang="en-US" sz="3600" dirty="0">
                <a:solidFill>
                  <a:srgbClr val="FFFFFF"/>
                </a:solidFill>
              </a:rPr>
              <a:t>Meekness,</a:t>
            </a:r>
          </a:p>
          <a:p>
            <a:pPr algn="ctr"/>
            <a:r>
              <a:rPr lang="en-US" sz="3600" dirty="0">
                <a:solidFill>
                  <a:srgbClr val="FFFFFF"/>
                </a:solidFill>
              </a:rPr>
              <a:t>Patience</a:t>
            </a:r>
          </a:p>
        </p:txBody>
      </p:sp>
    </p:spTree>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7987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14400" y="990600"/>
            <a:ext cx="7467600" cy="3970318"/>
          </a:xfrm>
          <a:prstGeom prst="rect">
            <a:avLst/>
          </a:prstGeom>
        </p:spPr>
        <p:txBody>
          <a:bodyPr wrap="square">
            <a:spAutoFit/>
          </a:bodyPr>
          <a:lstStyle/>
          <a:p>
            <a:pPr algn="ctr"/>
            <a:r>
              <a:rPr lang="en-US" sz="3600" dirty="0">
                <a:solidFill>
                  <a:schemeClr val="bg1"/>
                </a:solidFill>
              </a:rPr>
              <a:t>Elder Jeffrey R. Holland taught, “Through the incessant din and drumbeat of our day, may we strive to see ______ at the center of our lives, of our faith and of our service. This is where true meaning lies.” </a:t>
            </a:r>
          </a:p>
          <a:p>
            <a:pPr algn="ctr"/>
            <a:r>
              <a:rPr lang="en-US" sz="3600" dirty="0">
                <a:solidFill>
                  <a:schemeClr val="bg1"/>
                </a:solidFill>
              </a:rPr>
              <a:t>Fill in the blank.</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08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066800" y="1600200"/>
            <a:ext cx="7010400" cy="707886"/>
          </a:xfrm>
          <a:prstGeom prst="rect">
            <a:avLst/>
          </a:prstGeom>
        </p:spPr>
        <p:txBody>
          <a:bodyPr wrap="square">
            <a:spAutoFit/>
          </a:bodyPr>
          <a:lstStyle/>
          <a:p>
            <a:pPr algn="ctr"/>
            <a:r>
              <a:rPr lang="en-US" sz="4000" dirty="0">
                <a:solidFill>
                  <a:srgbClr val="FFFFFF"/>
                </a:solidFill>
              </a:rPr>
              <a:t>Christ</a:t>
            </a:r>
          </a:p>
        </p:txBody>
      </p:sp>
    </p:spTree>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7395"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7395"/>
                                        </p:tgtEl>
                                        <p:attrNameLst>
                                          <p:attrName>style.visibility</p:attrName>
                                        </p:attrNameLst>
                                      </p:cBhvr>
                                      <p:to>
                                        <p:strVal val="visible"/>
                                      </p:to>
                                    </p:set>
                                    <p:animEffect transition="in" filter="box(out)">
                                      <p:cBhvr>
                                        <p:cTn id="7" dur="500"/>
                                        <p:tgtEl>
                                          <p:spTgt spid="187395"/>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29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1066800" y="1066800"/>
            <a:ext cx="6934200" cy="3970318"/>
          </a:xfrm>
          <a:prstGeom prst="rect">
            <a:avLst/>
          </a:prstGeom>
        </p:spPr>
        <p:txBody>
          <a:bodyPr wrap="square">
            <a:spAutoFit/>
          </a:bodyPr>
          <a:lstStyle/>
          <a:p>
            <a:pPr algn="ctr"/>
            <a:r>
              <a:rPr lang="en-US" sz="3600" dirty="0">
                <a:solidFill>
                  <a:schemeClr val="bg1"/>
                </a:solidFill>
              </a:rPr>
              <a:t>Elder D. Todd Christofferson told the story of Enos who remembered his father speaking often of “___ ___ __ ___ ______” Elder Christofferson repeated this phrase many times and it is the subject of his talk. What is the phrase?</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39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83972" name="TextBox 4"/>
          <p:cNvSpPr txBox="1">
            <a:spLocks noChangeArrowheads="1"/>
          </p:cNvSpPr>
          <p:nvPr/>
        </p:nvSpPr>
        <p:spPr bwMode="auto">
          <a:xfrm>
            <a:off x="457200" y="1447800"/>
            <a:ext cx="8229600"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400" dirty="0">
                <a:solidFill>
                  <a:srgbClr val="FFFFFF"/>
                </a:solidFill>
              </a:rPr>
              <a:t>The joy of the Saints</a:t>
            </a:r>
          </a:p>
        </p:txBody>
      </p:sp>
    </p:spTree>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3" name="Rectangle 2"/>
          <p:cNvSpPr/>
          <p:nvPr/>
        </p:nvSpPr>
        <p:spPr>
          <a:xfrm>
            <a:off x="838200" y="1371600"/>
            <a:ext cx="7315200" cy="2062103"/>
          </a:xfrm>
          <a:prstGeom prst="rect">
            <a:avLst/>
          </a:prstGeom>
        </p:spPr>
        <p:txBody>
          <a:bodyPr wrap="square">
            <a:spAutoFit/>
          </a:bodyPr>
          <a:lstStyle/>
          <a:p>
            <a:pPr algn="ctr"/>
            <a:r>
              <a:rPr lang="en-US" sz="3200" dirty="0">
                <a:solidFill>
                  <a:schemeClr val="bg1"/>
                </a:solidFill>
              </a:rPr>
              <a:t>Elder Gerrit W. Gong said, “As we honor our covenants, we may sometimes feel we are in the company of ______.” </a:t>
            </a:r>
          </a:p>
          <a:p>
            <a:pPr algn="ctr"/>
            <a:r>
              <a:rPr lang="en-US" sz="3200" dirty="0">
                <a:solidFill>
                  <a:schemeClr val="bg1"/>
                </a:solidFill>
              </a:rPr>
              <a:t>Fill in the Blank.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49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838200" y="1295400"/>
            <a:ext cx="7696200" cy="2308324"/>
          </a:xfrm>
          <a:prstGeom prst="rect">
            <a:avLst/>
          </a:prstGeom>
        </p:spPr>
        <p:txBody>
          <a:bodyPr wrap="square">
            <a:spAutoFit/>
          </a:bodyPr>
          <a:lstStyle/>
          <a:p>
            <a:pPr algn="ctr"/>
            <a:r>
              <a:rPr lang="en-US" sz="3600" dirty="0">
                <a:solidFill>
                  <a:schemeClr val="bg1"/>
                </a:solidFill>
              </a:rPr>
              <a:t>Elder L. Todd Budge said that this story from the Book of Mormon can be a metaphor for a journey through mortality. What story did he refer to?</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60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219200"/>
            <a:ext cx="7010400" cy="1323439"/>
          </a:xfrm>
          <a:prstGeom prst="rect">
            <a:avLst/>
          </a:prstGeom>
        </p:spPr>
        <p:txBody>
          <a:bodyPr wrap="square">
            <a:spAutoFit/>
          </a:bodyPr>
          <a:lstStyle/>
          <a:p>
            <a:pPr algn="ctr"/>
            <a:r>
              <a:rPr lang="en-US" sz="4000" dirty="0">
                <a:solidFill>
                  <a:srgbClr val="FFFFFF"/>
                </a:solidFill>
              </a:rPr>
              <a:t>The Jaredite’s journey</a:t>
            </a:r>
          </a:p>
          <a:p>
            <a:pPr algn="ctr"/>
            <a:r>
              <a:rPr lang="en-US" sz="4000" dirty="0">
                <a:solidFill>
                  <a:srgbClr val="FFFFFF"/>
                </a:solidFill>
              </a:rPr>
              <a:t>To the promised land</a:t>
            </a:r>
          </a:p>
        </p:txBody>
      </p:sp>
    </p:spTree>
  </p:cSld>
  <p:clrMapOvr>
    <a:masterClrMapping/>
  </p:clrMapOvr>
  <p:transition spd="slow"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70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762000" y="1066800"/>
            <a:ext cx="7696200" cy="2308324"/>
          </a:xfrm>
          <a:prstGeom prst="rect">
            <a:avLst/>
          </a:prstGeom>
        </p:spPr>
        <p:txBody>
          <a:bodyPr wrap="square">
            <a:spAutoFit/>
          </a:bodyPr>
          <a:lstStyle/>
          <a:p>
            <a:pPr algn="ctr"/>
            <a:r>
              <a:rPr lang="en-US" sz="3600" dirty="0">
                <a:solidFill>
                  <a:schemeClr val="bg1"/>
                </a:solidFill>
              </a:rPr>
              <a:t>Brother Mark L. Pace, Sunday School General President, called this resource “the Lord’s counter strategy and proactive plan.” What is it?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80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838200" y="1066800"/>
            <a:ext cx="7391400" cy="646331"/>
          </a:xfrm>
          <a:prstGeom prst="rect">
            <a:avLst/>
          </a:prstGeom>
        </p:spPr>
        <p:txBody>
          <a:bodyPr wrap="square">
            <a:spAutoFit/>
          </a:bodyPr>
          <a:lstStyle/>
          <a:p>
            <a:pPr algn="ctr"/>
            <a:r>
              <a:rPr lang="en-US" sz="3600" dirty="0">
                <a:solidFill>
                  <a:srgbClr val="FFFFFF"/>
                </a:solidFill>
              </a:rPr>
              <a:t>Come, Follow Me</a:t>
            </a:r>
          </a:p>
        </p:txBody>
      </p:sp>
    </p:spTree>
  </p:cSld>
  <p:clrMapOvr>
    <a:masterClrMapping/>
  </p:clrMapOvr>
  <p:transition spd="slow"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890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89092" name="Text Box 4"/>
          <p:cNvSpPr txBox="1">
            <a:spLocks noChangeArrowheads="1"/>
          </p:cNvSpPr>
          <p:nvPr/>
        </p:nvSpPr>
        <p:spPr bwMode="auto">
          <a:xfrm>
            <a:off x="457200" y="1524000"/>
            <a:ext cx="8382000" cy="461963"/>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a:latin typeface="Times New Roman" pitchFamily="18" charset="0"/>
                <a:ea typeface="+mn-ea"/>
                <a:cs typeface="+mn-cs"/>
              </a:rPr>
              <a:t> </a:t>
            </a:r>
            <a:endParaRPr lang="en-US" sz="3600">
              <a:solidFill>
                <a:schemeClr val="bg1"/>
              </a:solidFill>
              <a:latin typeface="Courier New" pitchFamily="49" charset="0"/>
              <a:ea typeface="+mn-ea"/>
              <a:cs typeface="+mn-cs"/>
            </a:endParaRPr>
          </a:p>
        </p:txBody>
      </p:sp>
      <p:sp>
        <p:nvSpPr>
          <p:cNvPr id="3" name="Rectangle 2"/>
          <p:cNvSpPr/>
          <p:nvPr/>
        </p:nvSpPr>
        <p:spPr>
          <a:xfrm>
            <a:off x="533400" y="990600"/>
            <a:ext cx="7848600" cy="2862322"/>
          </a:xfrm>
          <a:prstGeom prst="rect">
            <a:avLst/>
          </a:prstGeom>
        </p:spPr>
        <p:txBody>
          <a:bodyPr wrap="square">
            <a:spAutoFit/>
          </a:bodyPr>
          <a:lstStyle/>
          <a:p>
            <a:pPr algn="ctr"/>
            <a:r>
              <a:rPr lang="en-US" sz="3600" dirty="0">
                <a:solidFill>
                  <a:schemeClr val="bg1"/>
                </a:solidFill>
              </a:rPr>
              <a:t>Elder Neil L. Andersen started his talk joking he hoped to keep everyone alert to hear President Nelson who would be speaking next. Elder Andersen then told what his topic would be. What was it?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011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267200" y="60198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685800" y="914400"/>
            <a:ext cx="7696200" cy="646331"/>
          </a:xfrm>
          <a:prstGeom prst="rect">
            <a:avLst/>
          </a:prstGeom>
        </p:spPr>
        <p:txBody>
          <a:bodyPr wrap="square">
            <a:spAutoFit/>
          </a:bodyPr>
          <a:lstStyle/>
          <a:p>
            <a:pPr algn="ctr"/>
            <a:r>
              <a:rPr lang="en-US" sz="3600" dirty="0">
                <a:solidFill>
                  <a:srgbClr val="FFFFFF"/>
                </a:solidFill>
              </a:rPr>
              <a:t>Fruit</a:t>
            </a:r>
          </a:p>
        </p:txBody>
      </p:sp>
    </p:spTree>
  </p:cSld>
  <p:clrMapOvr>
    <a:masterClrMapping/>
  </p:clrMapOvr>
  <p:transition spd="slow"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r>
              <a:rPr lang="en-US"/>
              <a:t> </a:t>
            </a:r>
          </a:p>
        </p:txBody>
      </p:sp>
      <p:sp>
        <p:nvSpPr>
          <p:cNvPr id="9113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838200" y="838200"/>
            <a:ext cx="7391400" cy="3539430"/>
          </a:xfrm>
          <a:prstGeom prst="rect">
            <a:avLst/>
          </a:prstGeom>
        </p:spPr>
        <p:txBody>
          <a:bodyPr wrap="square">
            <a:spAutoFit/>
          </a:bodyPr>
          <a:lstStyle/>
          <a:p>
            <a:pPr algn="ctr"/>
            <a:r>
              <a:rPr lang="en-US" sz="3200" dirty="0">
                <a:solidFill>
                  <a:schemeClr val="bg1"/>
                </a:solidFill>
              </a:rPr>
              <a:t>Elder Jeffrey R. Holland showed a picture of seven month old Sam watching the April 2019 General Conference. When it was time to sustain the prophet Sam was drinking from his bottle. What did Sam raise instead of his hand to show he sustained the prophet?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216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762000" y="1676400"/>
            <a:ext cx="7620000" cy="707886"/>
          </a:xfrm>
          <a:prstGeom prst="rect">
            <a:avLst/>
          </a:prstGeom>
        </p:spPr>
        <p:txBody>
          <a:bodyPr wrap="square">
            <a:spAutoFit/>
          </a:bodyPr>
          <a:lstStyle/>
          <a:p>
            <a:pPr algn="ctr"/>
            <a:r>
              <a:rPr lang="en-US" sz="4000" dirty="0">
                <a:solidFill>
                  <a:srgbClr val="FFFFFF"/>
                </a:solidFill>
              </a:rPr>
              <a:t>His foot/leg</a:t>
            </a:r>
          </a:p>
        </p:txBody>
      </p:sp>
    </p:spTree>
  </p:cSld>
  <p:clrMapOvr>
    <a:masterClrMapping/>
  </p:clrMapOvr>
  <p:transition spd="slow"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318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990600" y="1295400"/>
            <a:ext cx="7086600" cy="2862322"/>
          </a:xfrm>
          <a:prstGeom prst="rect">
            <a:avLst/>
          </a:prstGeom>
        </p:spPr>
        <p:txBody>
          <a:bodyPr wrap="square">
            <a:spAutoFit/>
          </a:bodyPr>
          <a:lstStyle/>
          <a:p>
            <a:pPr algn="ctr"/>
            <a:r>
              <a:rPr lang="en-US" sz="3600" dirty="0">
                <a:solidFill>
                  <a:schemeClr val="bg1"/>
                </a:solidFill>
              </a:rPr>
              <a:t>At a recent sacrament meeting that Elder Terence M. Vinson attended, a returned missionary quoted a father who said to his children … </a:t>
            </a:r>
          </a:p>
          <a:p>
            <a:pPr algn="ctr"/>
            <a:r>
              <a:rPr lang="en-US" sz="3600" dirty="0">
                <a:solidFill>
                  <a:schemeClr val="bg1"/>
                </a:solidFill>
              </a:rPr>
              <a:t>What did he say?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421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1219200" y="1447800"/>
            <a:ext cx="6553200" cy="1200329"/>
          </a:xfrm>
          <a:prstGeom prst="rect">
            <a:avLst/>
          </a:prstGeom>
        </p:spPr>
        <p:txBody>
          <a:bodyPr wrap="square">
            <a:spAutoFit/>
          </a:bodyPr>
          <a:lstStyle/>
          <a:p>
            <a:pPr algn="ctr"/>
            <a:r>
              <a:rPr lang="en-US" sz="3600" dirty="0">
                <a:solidFill>
                  <a:schemeClr val="bg1"/>
                </a:solidFill>
              </a:rPr>
              <a:t>What we need here is less wi-fi and more Nephi!</a:t>
            </a:r>
          </a:p>
        </p:txBody>
      </p:sp>
    </p:spTree>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$300</a:t>
            </a:r>
          </a:p>
        </p:txBody>
      </p:sp>
      <p:sp>
        <p:nvSpPr>
          <p:cNvPr id="2" name="AutoShape 13">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3458407" y="1676400"/>
            <a:ext cx="1492716" cy="646331"/>
          </a:xfrm>
          <a:prstGeom prst="rect">
            <a:avLst/>
          </a:prstGeom>
        </p:spPr>
        <p:txBody>
          <a:bodyPr wrap="none">
            <a:spAutoFit/>
          </a:bodyPr>
          <a:lstStyle/>
          <a:p>
            <a:pPr algn="ctr"/>
            <a:r>
              <a:rPr lang="en-US" sz="3600" dirty="0">
                <a:solidFill>
                  <a:srgbClr val="FFFFFF"/>
                </a:solidFill>
              </a:rPr>
              <a:t>Angels</a:t>
            </a:r>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523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Rectangle 1"/>
          <p:cNvSpPr/>
          <p:nvPr/>
        </p:nvSpPr>
        <p:spPr>
          <a:xfrm>
            <a:off x="381000" y="1143000"/>
            <a:ext cx="8305800" cy="4401205"/>
          </a:xfrm>
          <a:prstGeom prst="rect">
            <a:avLst/>
          </a:prstGeom>
        </p:spPr>
        <p:txBody>
          <a:bodyPr wrap="square">
            <a:spAutoFit/>
          </a:bodyPr>
          <a:lstStyle/>
          <a:p>
            <a:pPr algn="ctr"/>
            <a:r>
              <a:rPr lang="en-US" sz="2800" dirty="0">
                <a:solidFill>
                  <a:schemeClr val="bg1"/>
                </a:solidFill>
              </a:rPr>
              <a:t>Just before Elder Rubén V. </a:t>
            </a:r>
            <a:r>
              <a:rPr lang="en-US" sz="2800" dirty="0" err="1">
                <a:solidFill>
                  <a:schemeClr val="bg1"/>
                </a:solidFill>
              </a:rPr>
              <a:t>Alliaud</a:t>
            </a:r>
            <a:r>
              <a:rPr lang="en-US" sz="2800" dirty="0">
                <a:solidFill>
                  <a:schemeClr val="bg1"/>
                </a:solidFill>
              </a:rPr>
              <a:t> of Argentina turned 15, his uncle invited him to stay with him in the United States. His mother agreed for him to go providing his uncle, who had joined the Church several years earlier, did not try to convince her son to do the same. His uncle kept that promise. But Elder </a:t>
            </a:r>
            <a:r>
              <a:rPr lang="en-US" sz="2800" dirty="0" err="1">
                <a:solidFill>
                  <a:schemeClr val="bg1"/>
                </a:solidFill>
              </a:rPr>
              <a:t>Alliaud</a:t>
            </a:r>
            <a:r>
              <a:rPr lang="en-US" sz="2800" dirty="0">
                <a:solidFill>
                  <a:schemeClr val="bg1"/>
                </a:solidFill>
              </a:rPr>
              <a:t> came across a copy of the Book of Mormon, started reading it, and prayed about it. He soon wanted to be baptized. His uncle, upon learning his desire to be baptized, immediately sent Rubén back home to Argentina with a note stating what?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625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2209800" y="1600200"/>
            <a:ext cx="4572000" cy="1200329"/>
          </a:xfrm>
          <a:prstGeom prst="rect">
            <a:avLst/>
          </a:prstGeom>
        </p:spPr>
        <p:txBody>
          <a:bodyPr>
            <a:spAutoFit/>
          </a:bodyPr>
          <a:lstStyle/>
          <a:p>
            <a:pPr algn="ctr"/>
            <a:r>
              <a:rPr lang="en-US" sz="3600" dirty="0">
                <a:solidFill>
                  <a:schemeClr val="bg1"/>
                </a:solidFill>
              </a:rPr>
              <a:t>“I had nothing to do with this!”</a:t>
            </a:r>
          </a:p>
        </p:txBody>
      </p:sp>
    </p:spTree>
  </p:cSld>
  <p:clrMapOvr>
    <a:masterClrMapping/>
  </p:clrMapOvr>
  <p:transition spd="slow" advClick="0"/>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728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Rectangle 1"/>
          <p:cNvSpPr/>
          <p:nvPr/>
        </p:nvSpPr>
        <p:spPr>
          <a:xfrm>
            <a:off x="304800" y="723977"/>
            <a:ext cx="8686800" cy="5262979"/>
          </a:xfrm>
          <a:prstGeom prst="rect">
            <a:avLst/>
          </a:prstGeom>
        </p:spPr>
        <p:txBody>
          <a:bodyPr wrap="square">
            <a:spAutoFit/>
          </a:bodyPr>
          <a:lstStyle/>
          <a:p>
            <a:pPr algn="ctr"/>
            <a:r>
              <a:rPr lang="en-US" sz="2800" dirty="0">
                <a:solidFill>
                  <a:schemeClr val="bg1"/>
                </a:solidFill>
              </a:rPr>
              <a:t>Sister Cristina B. Franco of the Primary General Presidency told the story of her mother sharing the gospel with a woman named Susana while they flew from Salt Lake to Argentina. Susana asked Sister Franco’s mother how to find the missionaries. Sister Franco’s mother described what the elders wore. Several days later as Susana and her daughter were driving to her own mother’s house she saw two missionaries walking down the road. Susana stopped the car in the middle of the street and got out to ask the elders if they were missionaries of The Church of Jesus Christ of Latter-day Saints. What did Susana say after the elders replied that they were?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0" y="4763"/>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9830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98308"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 name="Rectangle 2"/>
          <p:cNvSpPr/>
          <p:nvPr/>
        </p:nvSpPr>
        <p:spPr>
          <a:xfrm>
            <a:off x="914400" y="990600"/>
            <a:ext cx="7239000" cy="1200329"/>
          </a:xfrm>
          <a:prstGeom prst="rect">
            <a:avLst/>
          </a:prstGeom>
        </p:spPr>
        <p:txBody>
          <a:bodyPr wrap="square">
            <a:spAutoFit/>
          </a:bodyPr>
          <a:lstStyle/>
          <a:p>
            <a:pPr algn="ctr"/>
            <a:r>
              <a:rPr lang="en-US" sz="3600" dirty="0">
                <a:solidFill>
                  <a:schemeClr val="bg1"/>
                </a:solidFill>
              </a:rPr>
              <a:t>“Get into my car! You are coming home to teach me.”</a:t>
            </a:r>
          </a:p>
        </p:txBody>
      </p:sp>
    </p:spTree>
  </p:cSld>
  <p:clrMapOvr>
    <a:masterClrMapping/>
  </p:clrMapOvr>
  <p:transition spd="slow"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p:cNvSpPr>
          <p:nvPr/>
        </p:nvSpPr>
        <p:spPr bwMode="auto">
          <a:xfrm>
            <a:off x="-4763" y="0"/>
            <a:ext cx="9144001"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dirty="0"/>
          </a:p>
        </p:txBody>
      </p:sp>
      <p:sp>
        <p:nvSpPr>
          <p:cNvPr id="9933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Rectangle 1"/>
          <p:cNvSpPr/>
          <p:nvPr/>
        </p:nvSpPr>
        <p:spPr>
          <a:xfrm>
            <a:off x="533400" y="1066800"/>
            <a:ext cx="7772400" cy="2308324"/>
          </a:xfrm>
          <a:prstGeom prst="rect">
            <a:avLst/>
          </a:prstGeom>
        </p:spPr>
        <p:txBody>
          <a:bodyPr wrap="square">
            <a:spAutoFit/>
          </a:bodyPr>
          <a:lstStyle/>
          <a:p>
            <a:pPr algn="ctr"/>
            <a:r>
              <a:rPr lang="en-US" sz="3600" dirty="0">
                <a:solidFill>
                  <a:srgbClr val="FFFFFF"/>
                </a:solidFill>
              </a:rPr>
              <a:t>Elder </a:t>
            </a:r>
            <a:r>
              <a:rPr lang="en-US" sz="3600" dirty="0" err="1">
                <a:solidFill>
                  <a:srgbClr val="FFFFFF"/>
                </a:solidFill>
              </a:rPr>
              <a:t>Gerrit</a:t>
            </a:r>
            <a:r>
              <a:rPr lang="en-US" sz="3600" dirty="0">
                <a:solidFill>
                  <a:srgbClr val="FFFFFF"/>
                </a:solidFill>
              </a:rPr>
              <a:t> W. Gong‘s talk was centered around two names for Jesus Christ. </a:t>
            </a:r>
          </a:p>
          <a:p>
            <a:pPr algn="ctr"/>
            <a:r>
              <a:rPr lang="en-US" sz="3600" dirty="0">
                <a:solidFill>
                  <a:srgbClr val="FFFFFF"/>
                </a:solidFill>
              </a:rPr>
              <a:t>What are those names? </a:t>
            </a:r>
          </a:p>
          <a:p>
            <a:pPr algn="ctr"/>
            <a:r>
              <a:rPr lang="en-US" sz="3600" dirty="0">
                <a:solidFill>
                  <a:srgbClr val="FFFFFF"/>
                </a:solidFill>
              </a:rPr>
              <a:t>Hint: They both have to do with sheep.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035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1524000"/>
            <a:ext cx="7162800" cy="1323439"/>
          </a:xfrm>
          <a:prstGeom prst="rect">
            <a:avLst/>
          </a:prstGeom>
        </p:spPr>
        <p:txBody>
          <a:bodyPr wrap="square">
            <a:spAutoFit/>
          </a:bodyPr>
          <a:lstStyle/>
          <a:p>
            <a:pPr algn="ctr"/>
            <a:r>
              <a:rPr lang="en-US" sz="4000" dirty="0">
                <a:solidFill>
                  <a:srgbClr val="FFFFFF"/>
                </a:solidFill>
              </a:rPr>
              <a:t>The Good Shepherd</a:t>
            </a:r>
          </a:p>
          <a:p>
            <a:pPr algn="ctr"/>
            <a:r>
              <a:rPr lang="en-US" sz="4000" dirty="0">
                <a:solidFill>
                  <a:srgbClr val="FFFFFF"/>
                </a:solidFill>
              </a:rPr>
              <a:t>Lamb of God</a:t>
            </a:r>
          </a:p>
        </p:txBody>
      </p:sp>
    </p:spTree>
  </p:cSld>
  <p:clrMapOvr>
    <a:masterClrMapping/>
  </p:clrMapOvr>
  <p:transition spd="slow"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137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TextBox 3"/>
          <p:cNvSpPr txBox="1">
            <a:spLocks noChangeArrowheads="1"/>
          </p:cNvSpPr>
          <p:nvPr/>
        </p:nvSpPr>
        <p:spPr bwMode="auto">
          <a:xfrm>
            <a:off x="457200" y="838200"/>
            <a:ext cx="80772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dirty="0">
                <a:solidFill>
                  <a:schemeClr val="bg1"/>
                </a:solidFill>
              </a:rPr>
              <a:t>President Nelson highlighted three changes in policy that were made regarding who could be witness at baptisms and sealing. Name one change.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ChangeArrowheads="1"/>
          </p:cNvSpPr>
          <p:nvPr/>
        </p:nvSpPr>
        <p:spPr bwMode="auto">
          <a:xfrm>
            <a:off x="-1270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240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2404" name="TextBox 4"/>
          <p:cNvSpPr txBox="1">
            <a:spLocks noChangeArrowheads="1"/>
          </p:cNvSpPr>
          <p:nvPr/>
        </p:nvSpPr>
        <p:spPr bwMode="auto">
          <a:xfrm>
            <a:off x="304800" y="1066800"/>
            <a:ext cx="8534400"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buFont typeface="+mj-lt"/>
              <a:buAutoNum type="arabicPeriod"/>
            </a:pPr>
            <a:r>
              <a:rPr lang="en-US" sz="2800" dirty="0">
                <a:solidFill>
                  <a:schemeClr val="bg1"/>
                </a:solidFill>
              </a:rPr>
              <a:t>A proxy baptism for a deceased person can be witnessed by anyone holding a current temple recommend, including a limited use recommend.</a:t>
            </a:r>
          </a:p>
          <a:p>
            <a:pPr marL="514350" indent="-514350">
              <a:buFont typeface="+mj-lt"/>
              <a:buAutoNum type="arabicPeriod"/>
            </a:pPr>
            <a:r>
              <a:rPr lang="en-US" sz="2800" dirty="0">
                <a:solidFill>
                  <a:schemeClr val="bg1"/>
                </a:solidFill>
              </a:rPr>
              <a:t>Any endowed member with a current temple recommend may serve as a witness to sealing ordinances, living and proxy.</a:t>
            </a:r>
          </a:p>
          <a:p>
            <a:pPr marL="514350" indent="-514350">
              <a:buFont typeface="+mj-lt"/>
              <a:buAutoNum type="arabicPeriod"/>
            </a:pPr>
            <a:r>
              <a:rPr lang="en-US" sz="2800" dirty="0">
                <a:solidFill>
                  <a:schemeClr val="bg1"/>
                </a:solidFill>
              </a:rPr>
              <a:t>Any baptized member of the church may serve as a witness of the baptism of a living person.</a:t>
            </a:r>
          </a:p>
        </p:txBody>
      </p:sp>
    </p:spTree>
  </p:cSld>
  <p:clrMapOvr>
    <a:masterClrMapping/>
  </p:clrMapOvr>
  <p:transition spd="slow"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342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3" name="Rectangle 2"/>
          <p:cNvSpPr/>
          <p:nvPr/>
        </p:nvSpPr>
        <p:spPr>
          <a:xfrm>
            <a:off x="762000" y="1295400"/>
            <a:ext cx="7772400" cy="1754326"/>
          </a:xfrm>
          <a:prstGeom prst="rect">
            <a:avLst/>
          </a:prstGeom>
        </p:spPr>
        <p:txBody>
          <a:bodyPr wrap="square">
            <a:spAutoFit/>
          </a:bodyPr>
          <a:lstStyle/>
          <a:p>
            <a:pPr algn="ctr"/>
            <a:r>
              <a:rPr lang="en-US" sz="3600" dirty="0">
                <a:solidFill>
                  <a:schemeClr val="bg1"/>
                </a:solidFill>
              </a:rPr>
              <a:t>President Nelson taught that living this “is the key to becoming a true disciple of Jesus Christ.”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445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4452" name="TextBox 4"/>
          <p:cNvSpPr txBox="1">
            <a:spLocks noChangeArrowheads="1"/>
          </p:cNvSpPr>
          <p:nvPr/>
        </p:nvSpPr>
        <p:spPr bwMode="auto">
          <a:xfrm>
            <a:off x="1371600" y="838200"/>
            <a:ext cx="6324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4000">
              <a:solidFill>
                <a:schemeClr val="bg1"/>
              </a:solidFill>
            </a:endParaRPr>
          </a:p>
        </p:txBody>
      </p:sp>
      <p:sp>
        <p:nvSpPr>
          <p:cNvPr id="3" name="Rectangle 2"/>
          <p:cNvSpPr/>
          <p:nvPr/>
        </p:nvSpPr>
        <p:spPr>
          <a:xfrm>
            <a:off x="952500" y="1614984"/>
            <a:ext cx="7086600" cy="1446550"/>
          </a:xfrm>
          <a:prstGeom prst="rect">
            <a:avLst/>
          </a:prstGeom>
        </p:spPr>
        <p:txBody>
          <a:bodyPr wrap="square">
            <a:spAutoFit/>
          </a:bodyPr>
          <a:lstStyle/>
          <a:p>
            <a:pPr algn="ctr"/>
            <a:r>
              <a:rPr lang="en-US" sz="4400" dirty="0">
                <a:solidFill>
                  <a:srgbClr val="FFFFFF"/>
                </a:solidFill>
              </a:rPr>
              <a:t>The second great commandment</a:t>
            </a: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2" name="Rectangle 1"/>
          <p:cNvSpPr/>
          <p:nvPr/>
        </p:nvSpPr>
        <p:spPr>
          <a:xfrm>
            <a:off x="838200" y="1295400"/>
            <a:ext cx="7315200" cy="2308324"/>
          </a:xfrm>
          <a:prstGeom prst="rect">
            <a:avLst/>
          </a:prstGeom>
        </p:spPr>
        <p:txBody>
          <a:bodyPr wrap="square">
            <a:spAutoFit/>
          </a:bodyPr>
          <a:lstStyle/>
          <a:p>
            <a:pPr algn="ctr"/>
            <a:r>
              <a:rPr lang="en-US" sz="3600" dirty="0">
                <a:solidFill>
                  <a:schemeClr val="bg1"/>
                </a:solidFill>
              </a:rPr>
              <a:t>President M. Russell Ballard taught, “You are — first and foremost and always — a _________ _____.” </a:t>
            </a:r>
          </a:p>
          <a:p>
            <a:pPr algn="ctr"/>
            <a:r>
              <a:rPr lang="en-US" sz="3600" dirty="0">
                <a:solidFill>
                  <a:schemeClr val="bg1"/>
                </a:solidFill>
              </a:rPr>
              <a:t>Fill in the blank.</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88419" name="WordArt 3"/>
          <p:cNvSpPr>
            <a:spLocks noChangeArrowheads="1" noChangeShapeType="1" noTextEdit="1"/>
          </p:cNvSpPr>
          <p:nvPr/>
        </p:nvSpPr>
        <p:spPr bwMode="auto">
          <a:xfrm>
            <a:off x="2133600" y="0"/>
            <a:ext cx="4787900" cy="6286500"/>
          </a:xfrm>
          <a:prstGeom prst="rect">
            <a:avLst/>
          </a:prstGeom>
        </p:spPr>
        <p:txBody>
          <a:bodyPr wrap="none" fromWordArt="1">
            <a:prstTxWarp prst="textCascadeUp">
              <a:avLst>
                <a:gd name="adj" fmla="val 44444"/>
              </a:avLst>
            </a:prstTxWarp>
            <a:scene3d>
              <a:camera prst="legacyPerspectiveFront">
                <a:rot lat="20519976"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Daily</a:t>
            </a:r>
          </a:p>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Double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188419"/>
                                        </p:tgtEl>
                                        <p:attrNameLst>
                                          <p:attrName>style.visibility</p:attrName>
                                        </p:attrNameLst>
                                      </p:cBhvr>
                                      <p:to>
                                        <p:strVal val="visible"/>
                                      </p:to>
                                    </p:set>
                                    <p:animEffect transition="in" filter="box(out)">
                                      <p:cBhvr>
                                        <p:cTn id="7" dur="500"/>
                                        <p:tgtEl>
                                          <p:spTgt spid="188419"/>
                                        </p:tgtEl>
                                      </p:cBhvr>
                                    </p:animEffect>
                                  </p:childTnLst>
                                  <p:subTnLst>
                                    <p:audio>
                                      <p:cMediaNode>
                                        <p:cTn display="0" masterRel="sameClick">
                                          <p:stCondLst>
                                            <p:cond evt="begin" delay="0">
                                              <p:tn val="5"/>
                                            </p:cond>
                                          </p:stCondLst>
                                          <p:endCondLst>
                                            <p:cond evt="onStopAudio" delay="0">
                                              <p:tgtEl>
                                                <p:sldTgt/>
                                              </p:tgtEl>
                                            </p:cond>
                                          </p:endCondLst>
                                        </p:cTn>
                                        <p:tgtEl>
                                          <p:sndTgt r:embed="rId2" name="dailydou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0" y="-37171"/>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649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3" name="Rectangle 2"/>
          <p:cNvSpPr/>
          <p:nvPr/>
        </p:nvSpPr>
        <p:spPr>
          <a:xfrm>
            <a:off x="1143000" y="1129763"/>
            <a:ext cx="7086600" cy="3416320"/>
          </a:xfrm>
          <a:prstGeom prst="rect">
            <a:avLst/>
          </a:prstGeom>
        </p:spPr>
        <p:txBody>
          <a:bodyPr wrap="square">
            <a:spAutoFit/>
          </a:bodyPr>
          <a:lstStyle/>
          <a:p>
            <a:pPr algn="ctr"/>
            <a:r>
              <a:rPr lang="en-US" sz="3600" dirty="0">
                <a:solidFill>
                  <a:schemeClr val="bg1"/>
                </a:solidFill>
              </a:rPr>
              <a:t>President Nelson said, “Regardless of where we call home, members of the Church feel passionately about the __________ of God and the ___________ of man.” </a:t>
            </a:r>
          </a:p>
          <a:p>
            <a:pPr algn="ctr"/>
            <a:r>
              <a:rPr lang="en-US" sz="3600" dirty="0">
                <a:solidFill>
                  <a:schemeClr val="bg1"/>
                </a:solidFill>
              </a:rPr>
              <a:t>Fill in the blanks.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752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$600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07524" name="TextBox 4"/>
          <p:cNvSpPr txBox="1">
            <a:spLocks noChangeArrowheads="1"/>
          </p:cNvSpPr>
          <p:nvPr/>
        </p:nvSpPr>
        <p:spPr bwMode="auto">
          <a:xfrm>
            <a:off x="533400" y="914400"/>
            <a:ext cx="76962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4000" dirty="0">
                <a:solidFill>
                  <a:srgbClr val="FFFFFF"/>
                </a:solidFill>
              </a:rPr>
              <a:t>Fatherhood,</a:t>
            </a:r>
          </a:p>
          <a:p>
            <a:pPr algn="ctr"/>
            <a:r>
              <a:rPr lang="en-US" sz="4000" dirty="0">
                <a:solidFill>
                  <a:srgbClr val="FFFFFF"/>
                </a:solidFill>
              </a:rPr>
              <a:t>Brotherhood</a:t>
            </a:r>
          </a:p>
        </p:txBody>
      </p:sp>
    </p:spTree>
  </p:cSld>
  <p:clrMapOvr>
    <a:masterClrMapping/>
  </p:clrMapOvr>
  <p:transition spd="slow"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854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3" name="Rectangle 2"/>
          <p:cNvSpPr/>
          <p:nvPr/>
        </p:nvSpPr>
        <p:spPr>
          <a:xfrm>
            <a:off x="533400" y="1219200"/>
            <a:ext cx="7772400" cy="2308324"/>
          </a:xfrm>
          <a:prstGeom prst="rect">
            <a:avLst/>
          </a:prstGeom>
        </p:spPr>
        <p:txBody>
          <a:bodyPr wrap="square">
            <a:spAutoFit/>
          </a:bodyPr>
          <a:lstStyle/>
          <a:p>
            <a:pPr algn="ctr"/>
            <a:r>
              <a:rPr lang="en-US" sz="3600" dirty="0">
                <a:solidFill>
                  <a:schemeClr val="bg1"/>
                </a:solidFill>
              </a:rPr>
              <a:t>President Nelson said, “In some respects, it is easier to build a ______ than it is to build a people prepared for a ______.” Fill in the blanks (it is the same word).</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0957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$800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TextBox 3"/>
          <p:cNvSpPr txBox="1"/>
          <p:nvPr/>
        </p:nvSpPr>
        <p:spPr>
          <a:xfrm>
            <a:off x="2209800" y="1371600"/>
            <a:ext cx="5105400" cy="1877437"/>
          </a:xfrm>
          <a:prstGeom prst="rect">
            <a:avLst/>
          </a:prstGeom>
          <a:noFill/>
        </p:spPr>
        <p:txBody>
          <a:bodyPr wrap="square" rtlCol="0">
            <a:spAutoFit/>
          </a:bodyPr>
          <a:lstStyle/>
          <a:p>
            <a:pPr algn="ctr"/>
            <a:r>
              <a:rPr lang="en-US" sz="3600" dirty="0">
                <a:solidFill>
                  <a:schemeClr val="bg1"/>
                </a:solidFill>
              </a:rPr>
              <a:t>Temple</a:t>
            </a:r>
          </a:p>
          <a:p>
            <a:br>
              <a:rPr lang="en-US" sz="4000" dirty="0"/>
            </a:br>
            <a:endParaRPr lang="en-US" sz="4000" dirty="0">
              <a:solidFill>
                <a:srgbClr val="FFFFFF"/>
              </a:solidFill>
            </a:endParaRPr>
          </a:p>
        </p:txBody>
      </p:sp>
    </p:spTree>
  </p:cSld>
  <p:clrMapOvr>
    <a:masterClrMapping/>
  </p:clrMapOvr>
  <p:transition spd="slow"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0595"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3" name="Rectangle 2"/>
          <p:cNvSpPr/>
          <p:nvPr/>
        </p:nvSpPr>
        <p:spPr>
          <a:xfrm>
            <a:off x="838200" y="1219200"/>
            <a:ext cx="7391400" cy="1938992"/>
          </a:xfrm>
          <a:prstGeom prst="rect">
            <a:avLst/>
          </a:prstGeom>
        </p:spPr>
        <p:txBody>
          <a:bodyPr wrap="square">
            <a:spAutoFit/>
          </a:bodyPr>
          <a:lstStyle/>
          <a:p>
            <a:pPr algn="ctr"/>
            <a:r>
              <a:rPr lang="en-US" sz="4000" dirty="0">
                <a:solidFill>
                  <a:schemeClr val="bg1"/>
                </a:solidFill>
              </a:rPr>
              <a:t>President Nelson asked us all to prepare with our families for what next year?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1619"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$1000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11620" name="TextBox 4"/>
          <p:cNvSpPr txBox="1">
            <a:spLocks noChangeArrowheads="1"/>
          </p:cNvSpPr>
          <p:nvPr/>
        </p:nvSpPr>
        <p:spPr bwMode="auto">
          <a:xfrm>
            <a:off x="457200" y="990600"/>
            <a:ext cx="8382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3600" dirty="0">
                <a:solidFill>
                  <a:schemeClr val="bg1"/>
                </a:solidFill>
              </a:rPr>
              <a:t>A unique conference that will commemorate the very foundations of the restored gospel.</a:t>
            </a:r>
          </a:p>
        </p:txBody>
      </p:sp>
    </p:spTree>
  </p:cSld>
  <p:clrMapOvr>
    <a:masterClrMapping/>
  </p:clrMapOvr>
  <p:transition spd="slow"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2643"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Rectangle 1"/>
          <p:cNvSpPr/>
          <p:nvPr/>
        </p:nvSpPr>
        <p:spPr>
          <a:xfrm>
            <a:off x="914400" y="1371600"/>
            <a:ext cx="7391400" cy="2308324"/>
          </a:xfrm>
          <a:prstGeom prst="rect">
            <a:avLst/>
          </a:prstGeom>
        </p:spPr>
        <p:txBody>
          <a:bodyPr wrap="square">
            <a:spAutoFit/>
          </a:bodyPr>
          <a:lstStyle/>
          <a:p>
            <a:pPr algn="ctr"/>
            <a:r>
              <a:rPr lang="en-US" sz="3600" dirty="0">
                <a:solidFill>
                  <a:schemeClr val="bg1"/>
                </a:solidFill>
              </a:rPr>
              <a:t>Brother Stephen W. Owen, Young Men general president, announced a slight change in what starting </a:t>
            </a:r>
          </a:p>
          <a:p>
            <a:pPr algn="ctr"/>
            <a:r>
              <a:rPr lang="en-US" sz="3600" dirty="0">
                <a:solidFill>
                  <a:schemeClr val="bg1"/>
                </a:solidFill>
              </a:rPr>
              <a:t>in January 2020?</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3667"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$200</a:t>
            </a:r>
          </a:p>
        </p:txBody>
      </p:sp>
      <p:sp>
        <p:nvSpPr>
          <p:cNvPr id="2" name="AutoShape 9">
            <a:hlinkClick r:id="rId2" action="ppaction://hlinksldjump"/>
          </p:cNvPr>
          <p:cNvSpPr>
            <a:spLocks noChangeArrowheads="1"/>
          </p:cNvSpPr>
          <p:nvPr/>
        </p:nvSpPr>
        <p:spPr bwMode="auto">
          <a:xfrm>
            <a:off x="4191000" y="5867400"/>
            <a:ext cx="609600" cy="533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4" name="Rectangle 3"/>
          <p:cNvSpPr/>
          <p:nvPr/>
        </p:nvSpPr>
        <p:spPr>
          <a:xfrm>
            <a:off x="914400" y="914400"/>
            <a:ext cx="7162800" cy="1569660"/>
          </a:xfrm>
          <a:prstGeom prst="rect">
            <a:avLst/>
          </a:prstGeom>
        </p:spPr>
        <p:txBody>
          <a:bodyPr wrap="square">
            <a:spAutoFit/>
          </a:bodyPr>
          <a:lstStyle/>
          <a:p>
            <a:r>
              <a:rPr lang="en-US" sz="3200" dirty="0">
                <a:solidFill>
                  <a:schemeClr val="bg1"/>
                </a:solidFill>
              </a:rPr>
              <a:t>Curriculum for Aaronic Priesthood and Young Women will be aligned with Come, Follow Me - For Individuals and Families.</a:t>
            </a:r>
          </a:p>
        </p:txBody>
      </p:sp>
    </p:spTree>
  </p:cSld>
  <p:clrMapOvr>
    <a:masterClrMapping/>
  </p:clrMapOvr>
  <p:transition spd="slow"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ChangeArrowheads="1"/>
          </p:cNvSpPr>
          <p:nvPr/>
        </p:nvSpPr>
        <p:spPr bwMode="auto">
          <a:xfrm>
            <a:off x="0" y="0"/>
            <a:ext cx="9144000" cy="6858000"/>
          </a:xfrm>
          <a:prstGeom prst="rect">
            <a:avLst/>
          </a:prstGeom>
          <a:gradFill rotWithShape="0">
            <a:gsLst>
              <a:gs pos="0">
                <a:srgbClr val="000066"/>
              </a:gs>
              <a:gs pos="50000">
                <a:srgbClr val="0033CC"/>
              </a:gs>
              <a:gs pos="100000">
                <a:srgbClr val="000066"/>
              </a:gs>
            </a:gsLst>
            <a:lin ang="18900000" scaled="1"/>
          </a:gradFill>
          <a:ln w="3175">
            <a:solidFill>
              <a:schemeClr val="tx1"/>
            </a:solidFill>
            <a:miter lim="800000"/>
            <a:headEnd/>
            <a:tailEnd/>
          </a:ln>
        </p:spPr>
        <p:txBody>
          <a:bodyPr wrap="none" anchor="ctr"/>
          <a:lstStyle/>
          <a:p>
            <a:endParaRPr lang="en-US"/>
          </a:p>
        </p:txBody>
      </p:sp>
      <p:sp>
        <p:nvSpPr>
          <p:cNvPr id="114691" name="Text Box 3"/>
          <p:cNvSpPr txBox="1">
            <a:spLocks noChangeArrowheads="1"/>
          </p:cNvSpPr>
          <p:nvPr/>
        </p:nvSpPr>
        <p:spPr bwMode="auto">
          <a:xfrm>
            <a:off x="0" y="0"/>
            <a:ext cx="1828800" cy="701675"/>
          </a:xfrm>
          <a:prstGeom prst="rect">
            <a:avLst/>
          </a:prstGeom>
          <a:noFill/>
          <a:ln w="9525">
            <a:noFill/>
            <a:miter lim="800000"/>
            <a:headEnd/>
            <a:tailEnd/>
          </a:ln>
          <a:effectLst>
            <a:outerShdw dist="63500" dir="3187806" algn="ctr" rotWithShape="0">
              <a:schemeClr val="tx2"/>
            </a:outerShdw>
          </a:effectLst>
        </p:spPr>
        <p:txBody>
          <a:bodyPr>
            <a:spAutoFit/>
          </a:bodyPr>
          <a:lstStyle/>
          <a:p>
            <a:pPr algn="ctr">
              <a:spcBef>
                <a:spcPct val="50000"/>
              </a:spcBef>
              <a:defRPr/>
            </a:pPr>
            <a:r>
              <a:rPr lang="en-US" sz="4000" b="1">
                <a:solidFill>
                  <a:schemeClr val="bg1"/>
                </a:solidFill>
                <a:latin typeface="Arial" charset="0"/>
                <a:ea typeface="+mn-ea"/>
                <a:cs typeface="+mn-cs"/>
              </a:rPr>
              <a:t>$400</a:t>
            </a:r>
          </a:p>
        </p:txBody>
      </p:sp>
      <p:sp>
        <p:nvSpPr>
          <p:cNvPr id="114692" name="Text Box 4"/>
          <p:cNvSpPr txBox="1">
            <a:spLocks noChangeArrowheads="1"/>
          </p:cNvSpPr>
          <p:nvPr/>
        </p:nvSpPr>
        <p:spPr bwMode="auto">
          <a:xfrm>
            <a:off x="304800" y="1143000"/>
            <a:ext cx="8382000" cy="1323975"/>
          </a:xfrm>
          <a:prstGeom prst="rect">
            <a:avLst/>
          </a:prstGeom>
          <a:noFill/>
          <a:ln w="9525">
            <a:noFill/>
            <a:miter lim="800000"/>
            <a:headEnd/>
            <a:tailEnd/>
          </a:ln>
          <a:effectLst>
            <a:outerShdw dist="63500" dir="3187806" algn="ctr" rotWithShape="0">
              <a:schemeClr val="tx2"/>
            </a:outerShdw>
          </a:effectLst>
        </p:spPr>
        <p:txBody>
          <a:bodyPr>
            <a:spAutoFit/>
          </a:bodyPr>
          <a:lstStyle/>
          <a:p>
            <a:pPr>
              <a:defRPr/>
            </a:pPr>
            <a:r>
              <a:rPr lang="en-US" sz="3200" dirty="0">
                <a:solidFill>
                  <a:schemeClr val="bg1"/>
                </a:solidFill>
                <a:latin typeface="Times New Roman" pitchFamily="18" charset="0"/>
                <a:ea typeface="+mn-ea"/>
                <a:cs typeface="+mn-cs"/>
              </a:rPr>
              <a:t> </a:t>
            </a:r>
          </a:p>
          <a:p>
            <a:pPr algn="ctr">
              <a:spcBef>
                <a:spcPct val="50000"/>
              </a:spcBef>
              <a:defRPr/>
            </a:pPr>
            <a:endParaRPr lang="en-US" sz="3200" dirty="0">
              <a:solidFill>
                <a:schemeClr val="bg1"/>
              </a:solidFill>
              <a:latin typeface="Times New Roman" pitchFamily="18" charset="0"/>
              <a:ea typeface="+mn-ea"/>
              <a:cs typeface="+mn-cs"/>
            </a:endParaRPr>
          </a:p>
        </p:txBody>
      </p:sp>
      <p:sp>
        <p:nvSpPr>
          <p:cNvPr id="2" name="Rectangle 1"/>
          <p:cNvSpPr/>
          <p:nvPr/>
        </p:nvSpPr>
        <p:spPr>
          <a:xfrm>
            <a:off x="1143000" y="1600200"/>
            <a:ext cx="6705600" cy="1754326"/>
          </a:xfrm>
          <a:prstGeom prst="rect">
            <a:avLst/>
          </a:prstGeom>
        </p:spPr>
        <p:txBody>
          <a:bodyPr wrap="square">
            <a:spAutoFit/>
          </a:bodyPr>
          <a:lstStyle/>
          <a:p>
            <a:pPr algn="ctr"/>
            <a:r>
              <a:rPr lang="en-US" sz="3600" dirty="0">
                <a:solidFill>
                  <a:schemeClr val="bg1"/>
                </a:solidFill>
              </a:rPr>
              <a:t>Elder Quentin L. Cook announced that these would be discontinued on a ward level.</a:t>
            </a:r>
          </a:p>
        </p:txBody>
      </p:sp>
    </p:spTree>
  </p:cSld>
  <p:clrMapOvr>
    <a:masterClrMapping/>
  </p:clrMapOvr>
</p:sld>
</file>

<file path=ppt/theme/theme1.xml><?xml version="1.0" encoding="utf-8"?>
<a:theme xmlns:a="http://schemas.openxmlformats.org/drawingml/2006/main" name="Default Design">
  <a:themeElements>
    <a:clrScheme name="Custom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262699"/>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13484</TotalTime>
  <Words>2905</Words>
  <Application>Microsoft Macintosh PowerPoint</Application>
  <PresentationFormat>On-screen Show (4:3)</PresentationFormat>
  <Paragraphs>334</Paragraphs>
  <Slides>109</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Calibri</vt:lpstr>
      <vt:lpstr>Courier New</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Mark E. Damon</dc:creator>
  <cp:lastModifiedBy>Montserrat Wadsworth</cp:lastModifiedBy>
  <cp:revision>363</cp:revision>
  <dcterms:created xsi:type="dcterms:W3CDTF">2001-12-08T23:15:32Z</dcterms:created>
  <dcterms:modified xsi:type="dcterms:W3CDTF">2019-10-06T23:20:13Z</dcterms:modified>
</cp:coreProperties>
</file>